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61" r:id="rId3"/>
    <p:sldMasterId id="2147483673" r:id="rId4"/>
  </p:sldMasterIdLst>
  <p:sldIdLst>
    <p:sldId id="256" r:id="rId5"/>
    <p:sldId id="258" r:id="rId6"/>
    <p:sldId id="259" r:id="rId7"/>
    <p:sldId id="260" r:id="rId8"/>
    <p:sldId id="261" r:id="rId9"/>
    <p:sldId id="262" r:id="rId10"/>
    <p:sldId id="263" r:id="rId11"/>
    <p:sldId id="265" r:id="rId12"/>
    <p:sldId id="264" r:id="rId13"/>
    <p:sldId id="266" r:id="rId14"/>
    <p:sldId id="269" r:id="rId15"/>
    <p:sldId id="268" r:id="rId16"/>
    <p:sldId id="272" r:id="rId17"/>
    <p:sldId id="283" r:id="rId18"/>
    <p:sldId id="274" r:id="rId19"/>
    <p:sldId id="275" r:id="rId20"/>
    <p:sldId id="270" r:id="rId21"/>
    <p:sldId id="277" r:id="rId22"/>
    <p:sldId id="279" r:id="rId23"/>
    <p:sldId id="280" r:id="rId24"/>
    <p:sldId id="281" r:id="rId25"/>
    <p:sldId id="276" r:id="rId26"/>
    <p:sldId id="273" r:id="rId27"/>
    <p:sldId id="278" r:id="rId2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par défaut" id="{21967F06-A1FF-4099-AE4F-13654C124AE1}">
          <p14:sldIdLst>
            <p14:sldId id="256"/>
          </p14:sldIdLst>
        </p14:section>
        <p14:section name="Section sans titre" id="{AF32A1C2-DF69-43A0-937E-2691F57707E1}">
          <p14:sldIdLst>
            <p14:sldId id="258"/>
            <p14:sldId id="259"/>
            <p14:sldId id="260"/>
            <p14:sldId id="261"/>
            <p14:sldId id="262"/>
            <p14:sldId id="263"/>
            <p14:sldId id="265"/>
            <p14:sldId id="264"/>
            <p14:sldId id="266"/>
            <p14:sldId id="269"/>
            <p14:sldId id="268"/>
            <p14:sldId id="272"/>
            <p14:sldId id="283"/>
            <p14:sldId id="274"/>
            <p14:sldId id="275"/>
            <p14:sldId id="270"/>
            <p14:sldId id="277"/>
            <p14:sldId id="279"/>
            <p14:sldId id="280"/>
            <p14:sldId id="281"/>
            <p14:sldId id="276"/>
            <p14:sldId id="273"/>
            <p14:sldId id="27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C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gif>
</file>

<file path=ppt/media/image3.png>
</file>

<file path=ppt/media/image30.png>
</file>

<file path=ppt/media/image31.png>
</file>

<file path=ppt/media/image32.jpeg>
</file>

<file path=ppt/media/image33.png>
</file>

<file path=ppt/media/image34.png>
</file>

<file path=ppt/media/image35.png>
</file>

<file path=ppt/media/image36.png>
</file>

<file path=ppt/media/image37.jpe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11E0D1B-685E-47D8-8438-EE5477B2F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6433C3-2315-4262-A8DC-8A2428EACC4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768147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3241163-825E-44B9-B433-53F418D86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FB7A71E0-81DA-4FD6-8DEF-BAF611BBCA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8C2E3AC-F5F3-4B57-9473-A72855FF67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970B69-0343-412C-B4C0-BDCB86503D8C}" type="datetimeFigureOut">
              <a:rPr lang="fr-FR" smtClean="0"/>
              <a:t>04/12/2018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5852936-91E3-4D4D-9427-AA9A7C31B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10F6CE7-593A-4F0A-8B32-51B8DB2AA6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6433C3-2315-4262-A8DC-8A2428EACC4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878943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2BFF6A10-876C-4CF9-A16E-4EC8D61682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FCD6ED6C-E727-47D4-B1C7-4E72DD54AE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0631A5D-A970-4569-9373-6DE19C326D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970B69-0343-412C-B4C0-BDCB86503D8C}" type="datetimeFigureOut">
              <a:rPr lang="fr-FR" smtClean="0"/>
              <a:t>04/12/2018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869652C-00DD-4A70-9628-7EBF66253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5C9F081-6643-4DE5-A9FF-2551183E0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6433C3-2315-4262-A8DC-8A2428EACC4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28157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1BA41C0-37DF-4380-84DA-0B617F5D96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0A92ED1-35A2-433C-8A29-5A9915E505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80AFB64-F828-4D25-BBC8-00B747CDD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B9BB6-EBAA-4E73-B187-6B238E06E3F4}" type="datetimeFigureOut">
              <a:rPr lang="fr-FR" smtClean="0"/>
              <a:t>04/12/2018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30D6502-31DF-4564-8B50-AD1FB9C64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A63E25B-CEAD-4267-BF8E-C564C4C95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71D7C-B247-4D34-ABB2-4F8EFD0F91F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14773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621BF15-428C-4D17-9349-FDC766B41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1EF72B0-9781-4436-897D-E6BC66C685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D4D7228-AB0A-4BBE-B316-B64B8714D8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B9BB6-EBAA-4E73-B187-6B238E06E3F4}" type="datetimeFigureOut">
              <a:rPr lang="fr-FR" smtClean="0"/>
              <a:t>04/12/2018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5A454CA-E744-4606-AB9D-C25E25672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8054695-BAE0-47F1-872F-CB738392D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71D7C-B247-4D34-ABB2-4F8EFD0F91F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8310395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AE4436-EE81-4EE4-B2D5-D4789C359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4CB0441-0206-4427-80F7-F9B874BB0A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80477FB-EEE2-4653-8E29-AD29A7BA0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B9BB6-EBAA-4E73-B187-6B238E06E3F4}" type="datetimeFigureOut">
              <a:rPr lang="fr-FR" smtClean="0"/>
              <a:t>04/12/2018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380F45E-67EF-411D-BCF4-DE2F58717F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52042C9-8CF9-4AF2-97EE-6E2A44BB5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71D7C-B247-4D34-ABB2-4F8EFD0F91F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174873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B4B287D-A3B7-4421-AE24-3FA7F843F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F4A14CA-2E37-4A1A-84BC-55C14139EE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5BCDF5A-EB53-4784-A1CC-D4A5EF84D7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B474933-1B0F-415D-85B7-472B8EC5DB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B9BB6-EBAA-4E73-B187-6B238E06E3F4}" type="datetimeFigureOut">
              <a:rPr lang="fr-FR" smtClean="0"/>
              <a:t>04/12/2018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D6CE99D-0E76-4AEC-8118-6C48692B2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51F5656-3719-40E2-97BD-FB150726A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71D7C-B247-4D34-ABB2-4F8EFD0F91F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369772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73CDE71-ED7C-4FE8-8467-61C8697CB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9EBB9D4-2B48-4C2A-AD90-82A70AB138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173064B-566C-4AEA-9BBC-BE729560A2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442F0346-5E5B-4A78-8462-0465BF8824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158CF2C-9958-4AD8-82B9-31A53834CD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010DB92E-656B-4DF9-9D07-AF98504850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B9BB6-EBAA-4E73-B187-6B238E06E3F4}" type="datetimeFigureOut">
              <a:rPr lang="fr-FR" smtClean="0"/>
              <a:t>04/12/2018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E49D5863-9D15-429C-8D7D-E88A4B862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6E8AA463-298A-42CB-8CF9-3E3173055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71D7C-B247-4D34-ABB2-4F8EFD0F91F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261511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AB8B89A-7F63-4E6D-9F03-C8B502FC6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0A88BAA9-9D62-460B-8342-97B0E44764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B9BB6-EBAA-4E73-B187-6B238E06E3F4}" type="datetimeFigureOut">
              <a:rPr lang="fr-FR" smtClean="0"/>
              <a:t>04/12/2018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F017EB5-B535-4D41-992C-F7475029BC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35E158C-E738-4267-A377-E5C4E0861F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71D7C-B247-4D34-ABB2-4F8EFD0F91F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8475139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A3B86184-8AE7-461F-B37B-8D214418A6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B9BB6-EBAA-4E73-B187-6B238E06E3F4}" type="datetimeFigureOut">
              <a:rPr lang="fr-FR" smtClean="0"/>
              <a:t>04/12/2018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4BE9B126-A22E-4578-8022-C5FF1A866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491F94A-439B-4A4E-81C9-EA26A1EE9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71D7C-B247-4D34-ABB2-4F8EFD0F91F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9200794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E401D00-A4F9-4300-92C3-D485572FF7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637E76C-9C25-46F6-9251-87A17201B8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B8DFDBF-58EC-4F3B-8D56-01394A7D5D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8AFCDCC-B53B-40CF-B98B-021825B6D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B9BB6-EBAA-4E73-B187-6B238E06E3F4}" type="datetimeFigureOut">
              <a:rPr lang="fr-FR" smtClean="0"/>
              <a:t>04/12/2018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5045015-E35C-4A84-8E01-D142BA6481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6FE12EF-D93B-440A-8236-70F879E250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71D7C-B247-4D34-ABB2-4F8EFD0F91F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7556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B7AC57E-3E91-48F2-A1D2-2AAFB000A3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4CE2492-3F63-4680-8318-D2B783EF79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F15E40B-ACFA-4982-987F-F6B9D6B742C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970B69-0343-412C-B4C0-BDCB86503D8C}" type="datetimeFigureOut">
              <a:rPr lang="fr-FR" smtClean="0"/>
              <a:t>04/12/2018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CC71E8F-6529-4D14-AB7D-45D0DCCAB6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7E821B3-0745-4CE7-8038-03649140C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6433C3-2315-4262-A8DC-8A2428EACC4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3250171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A667730-C15A-40F3-908F-749BA2BC3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93E0F05D-701B-4B31-BC8F-8F8EB0471F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BB8D5080-4F5D-432F-8695-98A67AFBEA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7539104-77AE-4FEA-97F9-64BA2CDEEB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B9BB6-EBAA-4E73-B187-6B238E06E3F4}" type="datetimeFigureOut">
              <a:rPr lang="fr-FR" smtClean="0"/>
              <a:t>04/12/2018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BD71D60-C93F-4F6B-8079-36CDB7B15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3FEDB28-3271-419F-835C-BDE13B735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71D7C-B247-4D34-ABB2-4F8EFD0F91F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683939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7AF9EA2-69E6-4E53-AAE3-783392864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C8F76331-A60C-43A1-994E-F1E5307347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7F7CE3E-597D-4A3C-8BD8-5F42D58E52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B9BB6-EBAA-4E73-B187-6B238E06E3F4}" type="datetimeFigureOut">
              <a:rPr lang="fr-FR" smtClean="0"/>
              <a:t>04/12/2018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F43BBFF-C65C-48D3-8E5B-F1737F9A0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644086D-CB65-4712-8FDA-716FC4458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71D7C-B247-4D34-ABB2-4F8EFD0F91F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2667411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9D0B9046-2204-4A1C-A726-A259D17D01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E84BED5B-AEDF-4D0B-9381-4F40215643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145BD6B-766B-4174-9EC9-9EB5864589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B9BB6-EBAA-4E73-B187-6B238E06E3F4}" type="datetimeFigureOut">
              <a:rPr lang="fr-FR" smtClean="0"/>
              <a:t>04/12/2018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C101201-C3A7-4E13-B3DA-7E5A991DEE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CDD2731-BE61-4C2D-939D-147727B58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71D7C-B247-4D34-ABB2-4F8EFD0F91F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140021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ADBD15C-CAD4-46EB-9638-8762B3DAF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9C5E5B6-D05F-44C3-82EB-51520BF66B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CF00178-A887-403E-BF47-432E379DDFD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970B69-0343-412C-B4C0-BDCB86503D8C}" type="datetimeFigureOut">
              <a:rPr lang="fr-FR" smtClean="0"/>
              <a:t>04/12/2018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835D36C-D74C-4606-B4F6-5287D463CD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C9A3784-5C7F-4308-854B-E086C29CA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6433C3-2315-4262-A8DC-8A2428EACC4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769829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75C224D-DB93-489E-93C9-3D659FB6B1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8F1357D-CE89-47FB-8FCC-F64280EB2A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BF25BB3-19D3-4023-A325-A900E3B693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F19C313-6F8B-4AA5-A99A-F0DDFBD0248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970B69-0343-412C-B4C0-BDCB86503D8C}" type="datetimeFigureOut">
              <a:rPr lang="fr-FR" smtClean="0"/>
              <a:t>04/12/2018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8944F60-34FD-4927-B228-319A3E459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832ED9B-4432-4115-BC43-51DE5309D2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6433C3-2315-4262-A8DC-8A2428EACC4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559547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7F457B-6FA2-41F1-9B6D-9EC1139DE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AAC6F36-C3F5-4C23-B119-22B725E4D5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BF05B72-C4AA-4923-B27B-D427FD4D98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FAB8672-32D0-4FB7-AD46-4416C6502C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8FC9BA54-0663-43F9-AED3-692CA03CBA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082A2699-3F2A-4635-BE0B-61F15A42949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970B69-0343-412C-B4C0-BDCB86503D8C}" type="datetimeFigureOut">
              <a:rPr lang="fr-FR" smtClean="0"/>
              <a:t>04/12/2018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8F112D17-B149-4CB3-8C55-7876BB0A31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FC51BF39-B18C-47E5-AD9C-1B19FB650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6433C3-2315-4262-A8DC-8A2428EACC4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2527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664843F-6146-485E-AB7E-79736E9F8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4871B3AB-6E05-4DB2-BBE5-E644DDCDC9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970B69-0343-412C-B4C0-BDCB86503D8C}" type="datetimeFigureOut">
              <a:rPr lang="fr-FR" smtClean="0"/>
              <a:t>04/12/2018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8DFF83C7-3949-4277-AAFF-02BB46DE2D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ACD12AC-71FE-4EB7-B036-52FE38045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6433C3-2315-4262-A8DC-8A2428EACC4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067348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A59F56D1-622D-4010-9B41-009BC131CB5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970B69-0343-412C-B4C0-BDCB86503D8C}" type="datetimeFigureOut">
              <a:rPr lang="fr-FR" smtClean="0"/>
              <a:t>04/12/2018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556ED853-D354-476D-A8A9-92F994817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4AE6EFC-9F60-4BFE-AFC6-E2ABC499A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6433C3-2315-4262-A8DC-8A2428EACC4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419709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5D00996-A64C-4797-882B-6B6961BE1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B1ABC89-7426-404E-BADD-239BCA7579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BB692066-AC61-41F7-B3C5-E9B93BB83D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1F1F4DB-BD09-4C62-903D-06530659D3C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970B69-0343-412C-B4C0-BDCB86503D8C}" type="datetimeFigureOut">
              <a:rPr lang="fr-FR" smtClean="0"/>
              <a:t>04/12/2018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E93B2B5-A13B-489F-B3D9-5E00F07D5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F546F76-CEB4-4EE4-B07B-6D813FF64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6433C3-2315-4262-A8DC-8A2428EACC4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99251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F811C1-B0F5-436B-AF3D-A917900FD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A99BA6D7-8832-472B-BE11-ABDB0802AF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B274F92-3BB8-4CE9-B0F5-319E33AE81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C62A423-986A-43C8-94EA-3CDCB2B0DDC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970B69-0343-412C-B4C0-BDCB86503D8C}" type="datetimeFigureOut">
              <a:rPr lang="fr-FR" smtClean="0"/>
              <a:t>04/12/2018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0EE6889-7B1D-459A-8118-4DF571B21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E34F4D8-DFA8-43AE-918B-2C23ACF92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6433C3-2315-4262-A8DC-8A2428EACC4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6634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4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6CF25FB-67BD-48A0-9830-510E82925C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6433C3-2315-4262-A8DC-8A2428EACC4F}" type="slidenum">
              <a:rPr lang="fr-FR" smtClean="0"/>
              <a:t>‹N°›</a:t>
            </a:fld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86DB742-FC81-48B9-AB94-4749FCA19E6F}"/>
              </a:ext>
            </a:extLst>
          </p:cNvPr>
          <p:cNvSpPr/>
          <p:nvPr userDrawn="1"/>
        </p:nvSpPr>
        <p:spPr>
          <a:xfrm>
            <a:off x="0" y="0"/>
            <a:ext cx="2576945" cy="6858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24E03E7B-3BEF-485D-9206-949AC904B368}"/>
              </a:ext>
            </a:extLst>
          </p:cNvPr>
          <p:cNvSpPr txBox="1"/>
          <p:nvPr userDrawn="1"/>
        </p:nvSpPr>
        <p:spPr>
          <a:xfrm>
            <a:off x="0" y="0"/>
            <a:ext cx="25769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/>
          </a:p>
          <a:p>
            <a:endParaRPr lang="fr-FR" dirty="0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D73181FB-FFDA-466D-A9C1-86519AB5AEED}"/>
              </a:ext>
            </a:extLst>
          </p:cNvPr>
          <p:cNvSpPr txBox="1"/>
          <p:nvPr userDrawn="1"/>
        </p:nvSpPr>
        <p:spPr>
          <a:xfrm>
            <a:off x="0" y="0"/>
            <a:ext cx="2576945" cy="67710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>
                <a:latin typeface="Cambria" panose="02040503050406030204" pitchFamily="18" charset="0"/>
              </a:rPr>
              <a:t>Plan de cours</a:t>
            </a:r>
          </a:p>
          <a:p>
            <a:endParaRPr lang="fr-FR" dirty="0">
              <a:latin typeface="Cambria" panose="02040503050406030204" pitchFamily="18" charset="0"/>
            </a:endParaRPr>
          </a:p>
          <a:p>
            <a:endParaRPr lang="fr-FR" dirty="0">
              <a:latin typeface="Cambria" panose="02040503050406030204" pitchFamily="18" charset="0"/>
            </a:endParaRPr>
          </a:p>
          <a:p>
            <a:endParaRPr lang="fr-FR" dirty="0">
              <a:latin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>
                <a:latin typeface="Cambria" panose="02040503050406030204" pitchFamily="18" charset="0"/>
              </a:rPr>
              <a:t>J-1 Présentations des Framework-Introduction à React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fr-FR" dirty="0">
              <a:latin typeface="Cambria" panose="02040503050406030204" pitchFamily="18" charset="0"/>
            </a:endParaRPr>
          </a:p>
          <a:p>
            <a:pPr marL="0" indent="0">
              <a:buFont typeface="Wingdings" panose="05000000000000000000" pitchFamily="2" charset="2"/>
              <a:buNone/>
            </a:pPr>
            <a:endParaRPr lang="fr-FR" dirty="0">
              <a:latin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>
                <a:latin typeface="Cambria" panose="02040503050406030204" pitchFamily="18" charset="0"/>
              </a:rPr>
              <a:t>J-2 JavaScript pour React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fr-FR" dirty="0">
              <a:latin typeface="Cambria" panose="02040503050406030204" pitchFamily="18" charset="0"/>
            </a:endParaRPr>
          </a:p>
          <a:p>
            <a:pPr marL="0" indent="0">
              <a:buFont typeface="Wingdings" panose="05000000000000000000" pitchFamily="2" charset="2"/>
              <a:buNone/>
            </a:pPr>
            <a:endParaRPr lang="fr-FR" dirty="0">
              <a:latin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>
                <a:latin typeface="Cambria" panose="02040503050406030204" pitchFamily="18" charset="0"/>
              </a:rPr>
              <a:t>J-3 Les props-les composants-le state - </a:t>
            </a:r>
            <a:r>
              <a:rPr lang="fr-FR" dirty="0" err="1">
                <a:latin typeface="Cambria" panose="02040503050406030204" pitchFamily="18" charset="0"/>
              </a:rPr>
              <a:t>Redux</a:t>
            </a:r>
            <a:endParaRPr lang="fr-FR" dirty="0">
              <a:latin typeface="Cambria" panose="02040503050406030204" pitchFamily="18" charset="0"/>
            </a:endParaRPr>
          </a:p>
          <a:p>
            <a:pPr marL="0" indent="0">
              <a:buFont typeface="Wingdings" panose="05000000000000000000" pitchFamily="2" charset="2"/>
              <a:buNone/>
            </a:pPr>
            <a:endParaRPr lang="fr-FR" dirty="0">
              <a:latin typeface="Cambria" panose="02040503050406030204" pitchFamily="18" charset="0"/>
            </a:endParaRPr>
          </a:p>
          <a:p>
            <a:pPr marL="0" indent="0">
              <a:buFont typeface="Wingdings" panose="05000000000000000000" pitchFamily="2" charset="2"/>
              <a:buNone/>
            </a:pPr>
            <a:endParaRPr lang="fr-FR" dirty="0">
              <a:latin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>
                <a:latin typeface="Cambria" panose="02040503050406030204" pitchFamily="18" charset="0"/>
              </a:rPr>
              <a:t>J-4 React/Rédux- Les middleware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fr-FR" dirty="0">
              <a:latin typeface="Cambria" panose="02040503050406030204" pitchFamily="18" charset="0"/>
            </a:endParaRPr>
          </a:p>
          <a:p>
            <a:pPr marL="0" indent="0">
              <a:buFont typeface="Wingdings" panose="05000000000000000000" pitchFamily="2" charset="2"/>
              <a:buNone/>
            </a:pPr>
            <a:endParaRPr lang="fr-FR" dirty="0">
              <a:latin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>
                <a:latin typeface="Cambria" panose="02040503050406030204" pitchFamily="18" charset="0"/>
              </a:rPr>
              <a:t>J-5 Exemple Serveur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51478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6CF25FB-67BD-48A0-9830-510E82925C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6433C3-2315-4262-A8DC-8A2428EACC4F}" type="slidenum">
              <a:rPr lang="fr-FR" smtClean="0"/>
              <a:t>‹N°›</a:t>
            </a:fld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86DB742-FC81-48B9-AB94-4749FCA19E6F}"/>
              </a:ext>
            </a:extLst>
          </p:cNvPr>
          <p:cNvSpPr/>
          <p:nvPr userDrawn="1"/>
        </p:nvSpPr>
        <p:spPr>
          <a:xfrm>
            <a:off x="1" y="0"/>
            <a:ext cx="1778558" cy="6858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24E03E7B-3BEF-485D-9206-949AC904B368}"/>
              </a:ext>
            </a:extLst>
          </p:cNvPr>
          <p:cNvSpPr txBox="1"/>
          <p:nvPr userDrawn="1"/>
        </p:nvSpPr>
        <p:spPr>
          <a:xfrm>
            <a:off x="0" y="0"/>
            <a:ext cx="25769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/>
          </a:p>
          <a:p>
            <a:endParaRPr lang="fr-FR" dirty="0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D73181FB-FFDA-466D-A9C1-86519AB5AEED}"/>
              </a:ext>
            </a:extLst>
          </p:cNvPr>
          <p:cNvSpPr txBox="1"/>
          <p:nvPr userDrawn="1"/>
        </p:nvSpPr>
        <p:spPr>
          <a:xfrm>
            <a:off x="1" y="0"/>
            <a:ext cx="1778558" cy="7325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>
                <a:latin typeface="Cambria" panose="02040503050406030204" pitchFamily="18" charset="0"/>
              </a:rPr>
              <a:t>Plan de cours</a:t>
            </a:r>
          </a:p>
          <a:p>
            <a:endParaRPr lang="fr-FR" dirty="0">
              <a:latin typeface="Cambria" panose="02040503050406030204" pitchFamily="18" charset="0"/>
            </a:endParaRPr>
          </a:p>
          <a:p>
            <a:endParaRPr lang="fr-FR" dirty="0">
              <a:latin typeface="Cambria" panose="02040503050406030204" pitchFamily="18" charset="0"/>
            </a:endParaRPr>
          </a:p>
          <a:p>
            <a:endParaRPr lang="fr-FR" dirty="0">
              <a:latin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>
                <a:latin typeface="Cambria" panose="02040503050406030204" pitchFamily="18" charset="0"/>
              </a:rPr>
              <a:t>Passage de props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fr-FR" dirty="0">
              <a:latin typeface="Cambria" panose="02040503050406030204" pitchFamily="18" charset="0"/>
            </a:endParaRPr>
          </a:p>
          <a:p>
            <a:pPr marL="0" indent="0">
              <a:buFont typeface="Wingdings" panose="05000000000000000000" pitchFamily="2" charset="2"/>
              <a:buNone/>
            </a:pPr>
            <a:endParaRPr lang="fr-FR" dirty="0">
              <a:latin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>
                <a:latin typeface="Cambria" panose="02040503050406030204" pitchFamily="18" charset="0"/>
              </a:rPr>
              <a:t>State &amp; Event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fr-FR" dirty="0">
              <a:latin typeface="Cambria" panose="02040503050406030204" pitchFamily="18" charset="0"/>
            </a:endParaRPr>
          </a:p>
          <a:p>
            <a:pPr marL="0" indent="0">
              <a:buFont typeface="Wingdings" panose="05000000000000000000" pitchFamily="2" charset="2"/>
              <a:buNone/>
            </a:pPr>
            <a:endParaRPr lang="fr-FR" dirty="0">
              <a:latin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 err="1">
                <a:latin typeface="Cambria" panose="02040503050406030204" pitchFamily="18" charset="0"/>
              </a:rPr>
              <a:t>Redux</a:t>
            </a:r>
            <a:r>
              <a:rPr lang="fr-FR" dirty="0">
                <a:latin typeface="Cambria" panose="02040503050406030204" pitchFamily="18" charset="0"/>
              </a:rPr>
              <a:t> –</a:t>
            </a:r>
            <a:br>
              <a:rPr lang="fr-FR" dirty="0">
                <a:latin typeface="Cambria" panose="02040503050406030204" pitchFamily="18" charset="0"/>
              </a:rPr>
            </a:br>
            <a:r>
              <a:rPr lang="fr-FR" dirty="0">
                <a:latin typeface="Cambria" panose="02040503050406030204" pitchFamily="18" charset="0"/>
              </a:rPr>
              <a:t>Container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fr-FR" dirty="0">
              <a:latin typeface="Cambria" panose="02040503050406030204" pitchFamily="18" charset="0"/>
            </a:endParaRPr>
          </a:p>
          <a:p>
            <a:pPr marL="0" indent="0">
              <a:buFont typeface="Wingdings" panose="05000000000000000000" pitchFamily="2" charset="2"/>
              <a:buNone/>
            </a:pPr>
            <a:endParaRPr lang="fr-FR" dirty="0">
              <a:latin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 err="1">
                <a:latin typeface="Cambria" panose="02040503050406030204" pitchFamily="18" charset="0"/>
              </a:rPr>
              <a:t>Redux</a:t>
            </a:r>
            <a:r>
              <a:rPr lang="fr-FR" dirty="0">
                <a:latin typeface="Cambria" panose="02040503050406030204" pitchFamily="18" charset="0"/>
              </a:rPr>
              <a:t> –</a:t>
            </a:r>
            <a:br>
              <a:rPr lang="fr-FR" dirty="0">
                <a:latin typeface="Cambria" panose="02040503050406030204" pitchFamily="18" charset="0"/>
              </a:rPr>
            </a:br>
            <a:r>
              <a:rPr lang="fr-FR" dirty="0" err="1">
                <a:latin typeface="Cambria" panose="02040503050406030204" pitchFamily="18" charset="0"/>
              </a:rPr>
              <a:t>Reducer</a:t>
            </a:r>
            <a:endParaRPr lang="fr-FR" dirty="0">
              <a:latin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>
              <a:latin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>
              <a:latin typeface="Cambria" panose="02040503050406030204" pitchFamily="18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r>
              <a:rPr lang="fr-FR" dirty="0" err="1">
                <a:latin typeface="Cambria" panose="02040503050406030204" pitchFamily="18" charset="0"/>
              </a:rPr>
              <a:t>Redux</a:t>
            </a:r>
            <a:r>
              <a:rPr lang="fr-FR" dirty="0">
                <a:latin typeface="Cambria" panose="02040503050406030204" pitchFamily="18" charset="0"/>
              </a:rPr>
              <a:t> –</a:t>
            </a:r>
            <a:br>
              <a:rPr lang="fr-FR" dirty="0">
                <a:latin typeface="Cambria" panose="02040503050406030204" pitchFamily="18" charset="0"/>
              </a:rPr>
            </a:br>
            <a:r>
              <a:rPr lang="fr-FR" dirty="0">
                <a:latin typeface="Cambria" panose="02040503050406030204" pitchFamily="18" charset="0"/>
              </a:rPr>
              <a:t>Action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>
              <a:latin typeface="Cambria" panose="02040503050406030204" pitchFamily="18" charset="0"/>
            </a:endParaRPr>
          </a:p>
          <a:p>
            <a:pPr marL="0" indent="0">
              <a:buFont typeface="Wingdings" panose="05000000000000000000" pitchFamily="2" charset="2"/>
              <a:buNone/>
            </a:pPr>
            <a:endParaRPr lang="fr-FR" dirty="0">
              <a:latin typeface="Cambria" panose="02040503050406030204" pitchFamily="18" charset="0"/>
            </a:endParaRPr>
          </a:p>
          <a:p>
            <a:pPr marL="0" indent="0">
              <a:buFont typeface="Wingdings" panose="05000000000000000000" pitchFamily="2" charset="2"/>
              <a:buNone/>
            </a:pPr>
            <a:endParaRPr lang="fr-FR" dirty="0">
              <a:latin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4647677"/>
      </p:ext>
    </p:extLst>
  </p:cSld>
  <p:clrMap bg1="lt1" tx1="dk1" bg2="lt2" tx2="dk2" accent1="accent1" accent2="accent2" accent3="accent3" accent4="accent4" accent5="accent5" accent6="accent6" hlink="hlink" folHlink="folHlink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679926E4-C511-4777-A929-D3E6B6A2D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DDB489B-E56D-438B-B35A-01B39F6D38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1C3FEF5-2498-4428-8FD6-FBB6C8C301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AB9BB6-EBAA-4E73-B187-6B238E06E3F4}" type="datetimeFigureOut">
              <a:rPr lang="fr-FR" smtClean="0"/>
              <a:t>04/12/2018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E687299-AF62-4675-89B3-9D03CC31A9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7BB9D8B-342C-4A1F-88D0-74720F7350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671D7C-B247-4D34-ABB2-4F8EFD0F91FA}" type="slidenum">
              <a:rPr lang="fr-FR" smtClean="0"/>
              <a:t>‹N°›</a:t>
            </a:fld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AD0F19F-D47A-4A0E-817D-89FE6C8F681B}"/>
              </a:ext>
            </a:extLst>
          </p:cNvPr>
          <p:cNvSpPr/>
          <p:nvPr userDrawn="1"/>
        </p:nvSpPr>
        <p:spPr>
          <a:xfrm>
            <a:off x="1" y="0"/>
            <a:ext cx="1778558" cy="6858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8BB6FA4F-EFF1-4ED5-9DA8-8DC018F7896B}"/>
              </a:ext>
            </a:extLst>
          </p:cNvPr>
          <p:cNvSpPr txBox="1"/>
          <p:nvPr userDrawn="1"/>
        </p:nvSpPr>
        <p:spPr>
          <a:xfrm>
            <a:off x="0" y="0"/>
            <a:ext cx="25769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/>
          </a:p>
          <a:p>
            <a:endParaRPr lang="fr-FR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FE73593-E614-4B34-AA45-A6F2DA5718DC}"/>
              </a:ext>
            </a:extLst>
          </p:cNvPr>
          <p:cNvSpPr/>
          <p:nvPr userDrawn="1"/>
        </p:nvSpPr>
        <p:spPr>
          <a:xfrm>
            <a:off x="1" y="0"/>
            <a:ext cx="1778558" cy="6858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ED38ACD-E61D-45BA-9E06-B201566BD0BF}"/>
              </a:ext>
            </a:extLst>
          </p:cNvPr>
          <p:cNvSpPr txBox="1"/>
          <p:nvPr userDrawn="1"/>
        </p:nvSpPr>
        <p:spPr>
          <a:xfrm>
            <a:off x="0" y="0"/>
            <a:ext cx="25769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/>
          </a:p>
          <a:p>
            <a:endParaRPr lang="fr-FR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0381F969-0FC1-4FAC-BF7F-4F2E22EB9271}"/>
              </a:ext>
            </a:extLst>
          </p:cNvPr>
          <p:cNvSpPr txBox="1"/>
          <p:nvPr userDrawn="1"/>
        </p:nvSpPr>
        <p:spPr>
          <a:xfrm>
            <a:off x="0" y="0"/>
            <a:ext cx="1889089" cy="7602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>
                <a:latin typeface="Cambria" panose="02040503050406030204" pitchFamily="18" charset="0"/>
              </a:rPr>
              <a:t>Plan de cours</a:t>
            </a:r>
          </a:p>
          <a:p>
            <a:endParaRPr lang="fr-FR" dirty="0">
              <a:latin typeface="Cambria" panose="02040503050406030204" pitchFamily="18" charset="0"/>
            </a:endParaRPr>
          </a:p>
          <a:p>
            <a:endParaRPr lang="fr-FR" dirty="0">
              <a:latin typeface="Cambria" panose="02040503050406030204" pitchFamily="18" charset="0"/>
            </a:endParaRPr>
          </a:p>
          <a:p>
            <a:endParaRPr lang="fr-FR" dirty="0">
              <a:latin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 err="1">
                <a:latin typeface="Cambria" panose="02040503050406030204" pitchFamily="18" charset="0"/>
              </a:rPr>
              <a:t>Recap</a:t>
            </a:r>
            <a:r>
              <a:rPr lang="fr-FR" dirty="0">
                <a:latin typeface="Cambria" panose="02040503050406030204" pitchFamily="18" charset="0"/>
              </a:rPr>
              <a:t> - Archi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fr-FR" dirty="0">
              <a:latin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 err="1">
                <a:latin typeface="Cambria" panose="02040503050406030204" pitchFamily="18" charset="0"/>
              </a:rPr>
              <a:t>Recap</a:t>
            </a:r>
            <a:r>
              <a:rPr lang="fr-FR" dirty="0">
                <a:latin typeface="Cambria" panose="02040503050406030204" pitchFamily="18" charset="0"/>
              </a:rPr>
              <a:t> - Etape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fr-FR" dirty="0">
              <a:latin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>
                <a:latin typeface="Cambria" panose="02040503050406030204" pitchFamily="18" charset="0"/>
              </a:rPr>
              <a:t>Récap – Best </a:t>
            </a:r>
            <a:r>
              <a:rPr lang="fr-FR" dirty="0" err="1">
                <a:latin typeface="Cambria" panose="02040503050406030204" pitchFamily="18" charset="0"/>
              </a:rPr>
              <a:t>Pratices</a:t>
            </a:r>
            <a:endParaRPr lang="fr-FR" dirty="0">
              <a:latin typeface="Cambria" panose="02040503050406030204" pitchFamily="18" charset="0"/>
            </a:endParaRPr>
          </a:p>
          <a:p>
            <a:pPr marL="0" indent="0">
              <a:buFont typeface="Wingdings" panose="05000000000000000000" pitchFamily="2" charset="2"/>
              <a:buNone/>
            </a:pPr>
            <a:endParaRPr lang="fr-FR" dirty="0">
              <a:latin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>
                <a:latin typeface="Cambria" panose="02040503050406030204" pitchFamily="18" charset="0"/>
              </a:rPr>
              <a:t>Modules / </a:t>
            </a:r>
            <a:r>
              <a:rPr lang="fr-FR" dirty="0" err="1">
                <a:latin typeface="Cambria" panose="02040503050406030204" pitchFamily="18" charset="0"/>
              </a:rPr>
              <a:t>Conditionnal</a:t>
            </a:r>
            <a:endParaRPr lang="fr-FR" dirty="0">
              <a:latin typeface="Cambria" panose="02040503050406030204" pitchFamily="18" charset="0"/>
            </a:endParaRPr>
          </a:p>
          <a:p>
            <a:pPr marL="0" indent="0">
              <a:buFont typeface="Wingdings" panose="05000000000000000000" pitchFamily="2" charset="2"/>
              <a:buNone/>
            </a:pPr>
            <a:br>
              <a:rPr lang="fr-FR" dirty="0">
                <a:latin typeface="Cambria" panose="02040503050406030204" pitchFamily="18" charset="0"/>
              </a:rPr>
            </a:br>
            <a:endParaRPr lang="fr-FR" dirty="0">
              <a:latin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>
                <a:latin typeface="Cambria" panose="02040503050406030204" pitchFamily="18" charset="0"/>
              </a:rPr>
              <a:t>Middleware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>
              <a:latin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>
              <a:latin typeface="Cambria" panose="02040503050406030204" pitchFamily="18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r>
              <a:rPr lang="fr-FR" dirty="0">
                <a:latin typeface="Cambria" panose="02040503050406030204" pitchFamily="18" charset="0"/>
              </a:rPr>
              <a:t>TP – Bouton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endParaRPr lang="fr-FR" dirty="0">
              <a:latin typeface="Cambria" panose="02040503050406030204" pitchFamily="18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r>
              <a:rPr lang="fr-FR" dirty="0">
                <a:latin typeface="Cambria" panose="02040503050406030204" pitchFamily="18" charset="0"/>
              </a:rPr>
              <a:t>TP – </a:t>
            </a:r>
            <a:r>
              <a:rPr lang="fr-FR" dirty="0" err="1">
                <a:latin typeface="Cambria" panose="02040503050406030204" pitchFamily="18" charset="0"/>
              </a:rPr>
              <a:t>Timer</a:t>
            </a:r>
            <a:endParaRPr lang="fr-FR" dirty="0">
              <a:latin typeface="Cambria" panose="02040503050406030204" pitchFamily="18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endParaRPr lang="fr-FR" dirty="0">
              <a:latin typeface="Cambria" panose="02040503050406030204" pitchFamily="18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r>
              <a:rPr lang="fr-FR" dirty="0">
                <a:latin typeface="Cambria" panose="02040503050406030204" pitchFamily="18" charset="0"/>
              </a:rPr>
              <a:t>TP – Auto Off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>
              <a:latin typeface="Cambria" panose="02040503050406030204" pitchFamily="18" charset="0"/>
            </a:endParaRPr>
          </a:p>
          <a:p>
            <a:pPr marL="0" indent="0">
              <a:buFont typeface="Wingdings" panose="05000000000000000000" pitchFamily="2" charset="2"/>
              <a:buNone/>
            </a:pPr>
            <a:endParaRPr lang="fr-FR" dirty="0">
              <a:latin typeface="Cambria" panose="02040503050406030204" pitchFamily="18" charset="0"/>
            </a:endParaRPr>
          </a:p>
          <a:p>
            <a:pPr marL="0" indent="0">
              <a:buFont typeface="Wingdings" panose="05000000000000000000" pitchFamily="2" charset="2"/>
              <a:buNone/>
            </a:pPr>
            <a:endParaRPr lang="fr-FR" dirty="0">
              <a:latin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68038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6CF25FB-67BD-48A0-9830-510E82925C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6433C3-2315-4262-A8DC-8A2428EACC4F}" type="slidenum">
              <a:rPr lang="fr-FR" smtClean="0"/>
              <a:t>‹N°›</a:t>
            </a:fld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86DB742-FC81-48B9-AB94-4749FCA19E6F}"/>
              </a:ext>
            </a:extLst>
          </p:cNvPr>
          <p:cNvSpPr/>
          <p:nvPr userDrawn="1"/>
        </p:nvSpPr>
        <p:spPr>
          <a:xfrm>
            <a:off x="1" y="0"/>
            <a:ext cx="1778558" cy="6858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24E03E7B-3BEF-485D-9206-949AC904B368}"/>
              </a:ext>
            </a:extLst>
          </p:cNvPr>
          <p:cNvSpPr txBox="1"/>
          <p:nvPr userDrawn="1"/>
        </p:nvSpPr>
        <p:spPr>
          <a:xfrm>
            <a:off x="0" y="0"/>
            <a:ext cx="25769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/>
          </a:p>
          <a:p>
            <a:endParaRPr lang="fr-FR" dirty="0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D73181FB-FFDA-466D-A9C1-86519AB5AEED}"/>
              </a:ext>
            </a:extLst>
          </p:cNvPr>
          <p:cNvSpPr txBox="1"/>
          <p:nvPr userDrawn="1"/>
        </p:nvSpPr>
        <p:spPr>
          <a:xfrm>
            <a:off x="1" y="0"/>
            <a:ext cx="1778558" cy="7325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>
                <a:latin typeface="Cambria" panose="02040503050406030204" pitchFamily="18" charset="0"/>
              </a:rPr>
              <a:t>Plan de cours</a:t>
            </a:r>
          </a:p>
          <a:p>
            <a:endParaRPr lang="fr-FR" dirty="0">
              <a:latin typeface="Cambria" panose="02040503050406030204" pitchFamily="18" charset="0"/>
            </a:endParaRPr>
          </a:p>
          <a:p>
            <a:endParaRPr lang="fr-FR" dirty="0">
              <a:latin typeface="Cambria" panose="02040503050406030204" pitchFamily="18" charset="0"/>
            </a:endParaRPr>
          </a:p>
          <a:p>
            <a:endParaRPr lang="fr-FR" dirty="0">
              <a:latin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>
                <a:latin typeface="Cambria" panose="02040503050406030204" pitchFamily="18" charset="0"/>
              </a:rPr>
              <a:t>Passage de props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fr-FR" dirty="0">
              <a:latin typeface="Cambria" panose="02040503050406030204" pitchFamily="18" charset="0"/>
            </a:endParaRPr>
          </a:p>
          <a:p>
            <a:pPr marL="0" indent="0">
              <a:buFont typeface="Wingdings" panose="05000000000000000000" pitchFamily="2" charset="2"/>
              <a:buNone/>
            </a:pPr>
            <a:endParaRPr lang="fr-FR" dirty="0">
              <a:latin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>
                <a:latin typeface="Cambria" panose="02040503050406030204" pitchFamily="18" charset="0"/>
              </a:rPr>
              <a:t>State &amp; Event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fr-FR" dirty="0">
              <a:latin typeface="Cambria" panose="02040503050406030204" pitchFamily="18" charset="0"/>
            </a:endParaRPr>
          </a:p>
          <a:p>
            <a:pPr marL="0" indent="0">
              <a:buFont typeface="Wingdings" panose="05000000000000000000" pitchFamily="2" charset="2"/>
              <a:buNone/>
            </a:pPr>
            <a:endParaRPr lang="fr-FR" dirty="0">
              <a:latin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 err="1">
                <a:latin typeface="Cambria" panose="02040503050406030204" pitchFamily="18" charset="0"/>
              </a:rPr>
              <a:t>Redux</a:t>
            </a:r>
            <a:r>
              <a:rPr lang="fr-FR" dirty="0">
                <a:latin typeface="Cambria" panose="02040503050406030204" pitchFamily="18" charset="0"/>
              </a:rPr>
              <a:t> –</a:t>
            </a:r>
            <a:br>
              <a:rPr lang="fr-FR" dirty="0">
                <a:latin typeface="Cambria" panose="02040503050406030204" pitchFamily="18" charset="0"/>
              </a:rPr>
            </a:br>
            <a:r>
              <a:rPr lang="fr-FR" dirty="0">
                <a:latin typeface="Cambria" panose="02040503050406030204" pitchFamily="18" charset="0"/>
              </a:rPr>
              <a:t>Container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fr-FR" dirty="0">
              <a:latin typeface="Cambria" panose="02040503050406030204" pitchFamily="18" charset="0"/>
            </a:endParaRPr>
          </a:p>
          <a:p>
            <a:pPr marL="0" indent="0">
              <a:buFont typeface="Wingdings" panose="05000000000000000000" pitchFamily="2" charset="2"/>
              <a:buNone/>
            </a:pPr>
            <a:endParaRPr lang="fr-FR" dirty="0">
              <a:latin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 err="1">
                <a:latin typeface="Cambria" panose="02040503050406030204" pitchFamily="18" charset="0"/>
              </a:rPr>
              <a:t>Redux</a:t>
            </a:r>
            <a:r>
              <a:rPr lang="fr-FR" dirty="0">
                <a:latin typeface="Cambria" panose="02040503050406030204" pitchFamily="18" charset="0"/>
              </a:rPr>
              <a:t> –</a:t>
            </a:r>
            <a:br>
              <a:rPr lang="fr-FR" dirty="0">
                <a:latin typeface="Cambria" panose="02040503050406030204" pitchFamily="18" charset="0"/>
              </a:rPr>
            </a:br>
            <a:r>
              <a:rPr lang="fr-FR" dirty="0" err="1">
                <a:latin typeface="Cambria" panose="02040503050406030204" pitchFamily="18" charset="0"/>
              </a:rPr>
              <a:t>Reducer</a:t>
            </a:r>
            <a:endParaRPr lang="fr-FR" dirty="0">
              <a:latin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>
              <a:latin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>
              <a:latin typeface="Cambria" panose="02040503050406030204" pitchFamily="18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r>
              <a:rPr lang="fr-FR" dirty="0" err="1">
                <a:latin typeface="Cambria" panose="02040503050406030204" pitchFamily="18" charset="0"/>
              </a:rPr>
              <a:t>Redux</a:t>
            </a:r>
            <a:r>
              <a:rPr lang="fr-FR" dirty="0">
                <a:latin typeface="Cambria" panose="02040503050406030204" pitchFamily="18" charset="0"/>
              </a:rPr>
              <a:t> –</a:t>
            </a:r>
            <a:br>
              <a:rPr lang="fr-FR" dirty="0">
                <a:latin typeface="Cambria" panose="02040503050406030204" pitchFamily="18" charset="0"/>
              </a:rPr>
            </a:br>
            <a:r>
              <a:rPr lang="fr-FR" dirty="0">
                <a:latin typeface="Cambria" panose="02040503050406030204" pitchFamily="18" charset="0"/>
              </a:rPr>
              <a:t>Action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>
              <a:latin typeface="Cambria" panose="02040503050406030204" pitchFamily="18" charset="0"/>
            </a:endParaRPr>
          </a:p>
          <a:p>
            <a:pPr marL="0" indent="0">
              <a:buFont typeface="Wingdings" panose="05000000000000000000" pitchFamily="2" charset="2"/>
              <a:buNone/>
            </a:pPr>
            <a:endParaRPr lang="fr-FR" dirty="0">
              <a:latin typeface="Cambria" panose="02040503050406030204" pitchFamily="18" charset="0"/>
            </a:endParaRPr>
          </a:p>
          <a:p>
            <a:pPr marL="0" indent="0">
              <a:buFont typeface="Wingdings" panose="05000000000000000000" pitchFamily="2" charset="2"/>
              <a:buNone/>
            </a:pPr>
            <a:endParaRPr lang="fr-FR" dirty="0">
              <a:latin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1358461"/>
      </p:ext>
    </p:extLst>
  </p:cSld>
  <p:clrMap bg1="lt1" tx1="dk1" bg2="lt2" tx2="dk2" accent1="accent1" accent2="accent2" accent3="accent3" accent4="accent4" accent5="accent5" accent6="accent6" hlink="hlink" folHlink="folHlink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gif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49.jpeg"/><Relationship Id="rId4" Type="http://schemas.openxmlformats.org/officeDocument/2006/relationships/image" Target="../media/image4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1E2150F-4BFE-4D97-8F21-5A4463233BB2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2550160" y="0"/>
            <a:ext cx="9641840" cy="802640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fr-FR" dirty="0">
                <a:latin typeface="Cambria" panose="02040503050406030204" pitchFamily="18" charset="0"/>
              </a:rPr>
              <a:t>J - 4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E4C39BF9-6783-4B47-92E0-086B6996CCBC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2794000" y="1097280"/>
            <a:ext cx="9144000" cy="4439920"/>
          </a:xfrm>
          <a:prstGeom prst="rect">
            <a:avLst/>
          </a:prstGeom>
        </p:spPr>
        <p:txBody>
          <a:bodyPr/>
          <a:lstStyle/>
          <a:p>
            <a:r>
              <a:rPr lang="fr-FR" dirty="0"/>
              <a:t>Planning : </a:t>
            </a:r>
          </a:p>
          <a:p>
            <a:pPr lvl="1">
              <a:lnSpc>
                <a:spcPct val="200000"/>
              </a:lnSpc>
            </a:pPr>
            <a:r>
              <a:rPr lang="fr-FR" dirty="0"/>
              <a:t>Récapitulatif sur la mise en place de </a:t>
            </a:r>
            <a:r>
              <a:rPr lang="fr-FR" dirty="0" err="1"/>
              <a:t>react</a:t>
            </a:r>
            <a:r>
              <a:rPr lang="fr-FR" dirty="0"/>
              <a:t> – </a:t>
            </a:r>
            <a:r>
              <a:rPr lang="fr-FR" dirty="0" err="1"/>
              <a:t>redux</a:t>
            </a:r>
            <a:r>
              <a:rPr lang="fr-FR" dirty="0"/>
              <a:t> </a:t>
            </a:r>
          </a:p>
          <a:p>
            <a:pPr lvl="1">
              <a:lnSpc>
                <a:spcPct val="200000"/>
              </a:lnSpc>
            </a:pPr>
            <a:r>
              <a:rPr lang="fr-FR" dirty="0"/>
              <a:t>Introduction des modules </a:t>
            </a:r>
            <a:r>
              <a:rPr lang="fr-FR" dirty="0" err="1"/>
              <a:t>classNames</a:t>
            </a:r>
            <a:r>
              <a:rPr lang="fr-FR" dirty="0"/>
              <a:t>, </a:t>
            </a:r>
            <a:r>
              <a:rPr lang="fr-FR" dirty="0" err="1"/>
              <a:t>Proptypes</a:t>
            </a:r>
            <a:r>
              <a:rPr lang="fr-FR" dirty="0"/>
              <a:t> et des </a:t>
            </a:r>
            <a:r>
              <a:rPr lang="fr-FR" dirty="0" err="1"/>
              <a:t>conditionnals</a:t>
            </a:r>
            <a:r>
              <a:rPr lang="fr-FR" dirty="0"/>
              <a:t> </a:t>
            </a:r>
            <a:r>
              <a:rPr lang="fr-FR" dirty="0" err="1"/>
              <a:t>render</a:t>
            </a:r>
            <a:endParaRPr lang="fr-FR" dirty="0"/>
          </a:p>
          <a:p>
            <a:pPr lvl="1">
              <a:lnSpc>
                <a:spcPct val="200000"/>
              </a:lnSpc>
            </a:pPr>
            <a:r>
              <a:rPr lang="fr-FR" dirty="0"/>
              <a:t>Introduction aux middleware </a:t>
            </a:r>
          </a:p>
          <a:p>
            <a:pPr lvl="1">
              <a:lnSpc>
                <a:spcPct val="200000"/>
              </a:lnSpc>
            </a:pPr>
            <a:r>
              <a:rPr lang="fr-FR" dirty="0"/>
              <a:t>TP Switch Light 2</a:t>
            </a:r>
            <a:r>
              <a:rPr lang="fr-FR" baseline="30000" dirty="0"/>
              <a:t>ème</a:t>
            </a:r>
            <a:r>
              <a:rPr lang="fr-FR" dirty="0"/>
              <a:t> partie 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F143A286-1829-459F-8753-745540F42FDB}"/>
              </a:ext>
            </a:extLst>
          </p:cNvPr>
          <p:cNvSpPr txBox="1"/>
          <p:nvPr/>
        </p:nvSpPr>
        <p:spPr>
          <a:xfrm>
            <a:off x="-60960" y="924560"/>
            <a:ext cx="12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fr-FR" sz="4000" dirty="0"/>
              <a:t> 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4261CE18-CAE1-423E-ADFD-8173384F674A}"/>
              </a:ext>
            </a:extLst>
          </p:cNvPr>
          <p:cNvSpPr txBox="1"/>
          <p:nvPr/>
        </p:nvSpPr>
        <p:spPr>
          <a:xfrm>
            <a:off x="-40640" y="2286000"/>
            <a:ext cx="12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fr-FR" sz="4000" dirty="0"/>
              <a:t> 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01D030BB-4C2D-4349-8EF8-1AC05B85919F}"/>
              </a:ext>
            </a:extLst>
          </p:cNvPr>
          <p:cNvSpPr txBox="1"/>
          <p:nvPr/>
        </p:nvSpPr>
        <p:spPr>
          <a:xfrm>
            <a:off x="-40640" y="3368040"/>
            <a:ext cx="12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fr-FR" sz="4000" dirty="0"/>
              <a:t> 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454A9E3A-B8C5-4669-9A03-4ED56FBC9F59}"/>
              </a:ext>
            </a:extLst>
          </p:cNvPr>
          <p:cNvSpPr txBox="1"/>
          <p:nvPr/>
        </p:nvSpPr>
        <p:spPr>
          <a:xfrm>
            <a:off x="-40640" y="4746339"/>
            <a:ext cx="12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fr-FR" sz="4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580613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F143A286-1829-459F-8753-745540F42FDB}"/>
              </a:ext>
            </a:extLst>
          </p:cNvPr>
          <p:cNvSpPr txBox="1"/>
          <p:nvPr/>
        </p:nvSpPr>
        <p:spPr>
          <a:xfrm>
            <a:off x="-30815" y="2843795"/>
            <a:ext cx="12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fr-FR" sz="4000" dirty="0"/>
              <a:t> </a:t>
            </a: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225CFB8C-6797-436C-B565-52C106836CAC}"/>
              </a:ext>
            </a:extLst>
          </p:cNvPr>
          <p:cNvSpPr txBox="1"/>
          <p:nvPr/>
        </p:nvSpPr>
        <p:spPr>
          <a:xfrm>
            <a:off x="1781908" y="0"/>
            <a:ext cx="104100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/>
              <a:t>Les modules : </a:t>
            </a:r>
            <a:r>
              <a:rPr lang="fr-FR" sz="2400" b="1" dirty="0" err="1"/>
              <a:t>classeNames</a:t>
            </a:r>
            <a:endParaRPr lang="fr-FR" sz="2400" b="1" dirty="0"/>
          </a:p>
          <a:p>
            <a:pPr algn="ctr"/>
            <a:endParaRPr lang="fr-FR" sz="2400" b="1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B3D98F85-CE7D-43C5-8DD9-92D9AF6A27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4890" y="4423063"/>
            <a:ext cx="7117110" cy="2312867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EAEF380C-F40F-4030-A659-78F34B142CF3}"/>
              </a:ext>
            </a:extLst>
          </p:cNvPr>
          <p:cNvSpPr txBox="1"/>
          <p:nvPr/>
        </p:nvSpPr>
        <p:spPr>
          <a:xfrm>
            <a:off x="1960867" y="817315"/>
            <a:ext cx="64208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Utilitaire qui permet de dynamiser les valeurs des classes 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C486A7E7-23AA-4AB2-9E9C-BB7426B949D4}"/>
              </a:ext>
            </a:extLst>
          </p:cNvPr>
          <p:cNvSpPr txBox="1"/>
          <p:nvPr/>
        </p:nvSpPr>
        <p:spPr>
          <a:xfrm>
            <a:off x="1928925" y="5302708"/>
            <a:ext cx="29257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Récap des cas possibles :</a:t>
            </a: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3B6B47E6-D0A0-40AC-B3A6-CCD1BEC97B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0867" y="1278503"/>
            <a:ext cx="7263520" cy="3038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8118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ZoneTexte 32">
            <a:extLst>
              <a:ext uri="{FF2B5EF4-FFF2-40B4-BE49-F238E27FC236}">
                <a16:creationId xmlns:a16="http://schemas.microsoft.com/office/drawing/2014/main" id="{225CFB8C-6797-436C-B565-52C106836CAC}"/>
              </a:ext>
            </a:extLst>
          </p:cNvPr>
          <p:cNvSpPr txBox="1"/>
          <p:nvPr/>
        </p:nvSpPr>
        <p:spPr>
          <a:xfrm>
            <a:off x="1781908" y="0"/>
            <a:ext cx="104100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/>
              <a:t>Les modules -  </a:t>
            </a:r>
            <a:r>
              <a:rPr lang="fr-FR" sz="2400" b="1" dirty="0" err="1"/>
              <a:t>PropTypes</a:t>
            </a:r>
            <a:endParaRPr lang="fr-FR" sz="2400" b="1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24F462B9-F99C-4088-928B-0C0C241B4C56}"/>
              </a:ext>
            </a:extLst>
          </p:cNvPr>
          <p:cNvSpPr txBox="1"/>
          <p:nvPr/>
        </p:nvSpPr>
        <p:spPr>
          <a:xfrm>
            <a:off x="1781908" y="648267"/>
            <a:ext cx="101655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Il s'agit d'un module nous permettant d'effectuer de tests de types et d'existence sur les props de nos composants.</a:t>
            </a:r>
            <a:br>
              <a:rPr lang="fr-FR" dirty="0"/>
            </a:br>
            <a:r>
              <a:rPr lang="fr-FR" dirty="0"/>
              <a:t>Cela permet de s'assurer que les données s'écoulent de composants en composants sans erreur.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9D2D543-5434-413E-8F91-47EF08FD408B}"/>
              </a:ext>
            </a:extLst>
          </p:cNvPr>
          <p:cNvSpPr/>
          <p:nvPr/>
        </p:nvSpPr>
        <p:spPr>
          <a:xfrm>
            <a:off x="6980254" y="2643344"/>
            <a:ext cx="2780044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400" i="1" u="sng" dirty="0"/>
              <a:t>http://facebook.github.io/react/docs/typechecking-with-proptypes.html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EADB311-5058-4990-85AC-8B4E4ED8D63A}"/>
              </a:ext>
            </a:extLst>
          </p:cNvPr>
          <p:cNvSpPr/>
          <p:nvPr/>
        </p:nvSpPr>
        <p:spPr>
          <a:xfrm>
            <a:off x="6980254" y="2158845"/>
            <a:ext cx="294081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400" i="1" u="sng" dirty="0"/>
              <a:t>https://github.com/facebook/prop-types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1A9FF223-02CE-4FFF-B870-903EDC447C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9719" y="1758199"/>
            <a:ext cx="3817745" cy="2590613"/>
          </a:xfrm>
          <a:prstGeom prst="rect">
            <a:avLst/>
          </a:prstGeom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359044D6-54BE-4B70-BF0A-7005A959AA10}"/>
              </a:ext>
            </a:extLst>
          </p:cNvPr>
          <p:cNvSpPr txBox="1"/>
          <p:nvPr/>
        </p:nvSpPr>
        <p:spPr>
          <a:xfrm>
            <a:off x="1781908" y="4538028"/>
            <a:ext cx="101655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Par convention d’écriture on écrit </a:t>
            </a:r>
            <a:r>
              <a:rPr lang="fr-FR" sz="1400" b="1" i="1" dirty="0" err="1"/>
              <a:t>PropTypes</a:t>
            </a:r>
            <a:r>
              <a:rPr lang="fr-FR" dirty="0"/>
              <a:t> mais </a:t>
            </a:r>
            <a:r>
              <a:rPr lang="fr-FR" sz="1400" b="1" i="1" dirty="0" err="1"/>
              <a:t>composant.propTypes</a:t>
            </a:r>
            <a:endParaRPr lang="fr-FR" b="1" i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Si on se trompe :  </a:t>
            </a:r>
            <a:r>
              <a:rPr lang="en-US" dirty="0"/>
              <a:t>Warning: Failed prop type: Invalid prop {...}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Si on ne met </a:t>
            </a:r>
            <a:r>
              <a:rPr lang="en-US" dirty="0" err="1"/>
              <a:t>rien</a:t>
            </a:r>
            <a:r>
              <a:rPr lang="en-US" dirty="0"/>
              <a:t> : Warning: Failed prop type: The prop {...} is marked as required in {...}</a:t>
            </a:r>
            <a:endParaRPr lang="fr-FR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D5AA021F-5113-4708-9216-6A7129321561}"/>
              </a:ext>
            </a:extLst>
          </p:cNvPr>
          <p:cNvSpPr txBox="1"/>
          <p:nvPr/>
        </p:nvSpPr>
        <p:spPr>
          <a:xfrm>
            <a:off x="-30815" y="2843795"/>
            <a:ext cx="12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fr-FR" sz="4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671281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ZoneTexte 32">
            <a:extLst>
              <a:ext uri="{FF2B5EF4-FFF2-40B4-BE49-F238E27FC236}">
                <a16:creationId xmlns:a16="http://schemas.microsoft.com/office/drawing/2014/main" id="{225CFB8C-6797-436C-B565-52C106836CAC}"/>
              </a:ext>
            </a:extLst>
          </p:cNvPr>
          <p:cNvSpPr txBox="1"/>
          <p:nvPr/>
        </p:nvSpPr>
        <p:spPr>
          <a:xfrm>
            <a:off x="1781908" y="0"/>
            <a:ext cx="104100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/>
              <a:t>Un peu plus de conditionnel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EAEF380C-F40F-4030-A659-78F34B142CF3}"/>
              </a:ext>
            </a:extLst>
          </p:cNvPr>
          <p:cNvSpPr txBox="1"/>
          <p:nvPr/>
        </p:nvSpPr>
        <p:spPr>
          <a:xfrm>
            <a:off x="2039815" y="602901"/>
            <a:ext cx="64208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Avec un if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0C9D26B3-4E1D-43E9-AF72-A4A4D8EE9C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9815" y="1113469"/>
            <a:ext cx="3544950" cy="2915473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22C75E75-3739-4F47-B5E4-7702B352DC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9814" y="5169852"/>
            <a:ext cx="2296050" cy="553445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DE5048B1-BE7A-4ACF-B13B-A38B968C9CEE}"/>
              </a:ext>
            </a:extLst>
          </p:cNvPr>
          <p:cNvSpPr txBox="1"/>
          <p:nvPr/>
        </p:nvSpPr>
        <p:spPr>
          <a:xfrm>
            <a:off x="2039814" y="4767107"/>
            <a:ext cx="64208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Avec des {} + ternaire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B6E8271B-77DD-4002-AB0A-90340A4CA9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60712" y="628767"/>
            <a:ext cx="3048000" cy="1495425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24F462B9-F99C-4088-928B-0C0C241B4C56}"/>
              </a:ext>
            </a:extLst>
          </p:cNvPr>
          <p:cNvSpPr txBox="1"/>
          <p:nvPr/>
        </p:nvSpPr>
        <p:spPr>
          <a:xfrm>
            <a:off x="6213230" y="602901"/>
            <a:ext cx="64208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Avec des blocs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9B3DE32D-ECA4-4A70-AA00-7C9F46FB26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2990" y="4456971"/>
            <a:ext cx="3381375" cy="1543050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49EEAAE3-2C82-4D98-A2A8-E3034F9FD61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25102" y="2580428"/>
            <a:ext cx="5657006" cy="1288300"/>
          </a:xfrm>
          <a:prstGeom prst="rect">
            <a:avLst/>
          </a:prstGeo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06C42D9A-9BFF-4308-B11C-C6CA48BCE685}"/>
              </a:ext>
            </a:extLst>
          </p:cNvPr>
          <p:cNvSpPr txBox="1"/>
          <p:nvPr/>
        </p:nvSpPr>
        <p:spPr>
          <a:xfrm>
            <a:off x="-30815" y="2843795"/>
            <a:ext cx="12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fr-FR" sz="4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816461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F143A286-1829-459F-8753-745540F42FDB}"/>
              </a:ext>
            </a:extLst>
          </p:cNvPr>
          <p:cNvSpPr txBox="1"/>
          <p:nvPr/>
        </p:nvSpPr>
        <p:spPr>
          <a:xfrm>
            <a:off x="-40863" y="3969211"/>
            <a:ext cx="12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fr-FR" sz="4000" dirty="0"/>
              <a:t> </a:t>
            </a: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225CFB8C-6797-436C-B565-52C106836CAC}"/>
              </a:ext>
            </a:extLst>
          </p:cNvPr>
          <p:cNvSpPr txBox="1"/>
          <p:nvPr/>
        </p:nvSpPr>
        <p:spPr>
          <a:xfrm>
            <a:off x="1781908" y="0"/>
            <a:ext cx="104100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/>
              <a:t>Le </a:t>
            </a:r>
            <a:r>
              <a:rPr lang="fr-FR" sz="2400" b="1" dirty="0" err="1"/>
              <a:t>MiddleWare</a:t>
            </a:r>
            <a:endParaRPr lang="fr-FR" sz="2400" b="1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24F462B9-F99C-4088-928B-0C0C241B4C56}"/>
              </a:ext>
            </a:extLst>
          </p:cNvPr>
          <p:cNvSpPr txBox="1"/>
          <p:nvPr/>
        </p:nvSpPr>
        <p:spPr>
          <a:xfrm>
            <a:off x="1781908" y="648267"/>
            <a:ext cx="10165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Un middleware est un bout de code qui va agir avant le </a:t>
            </a:r>
            <a:r>
              <a:rPr lang="fr-FR" dirty="0" err="1"/>
              <a:t>reducer</a:t>
            </a:r>
            <a:r>
              <a:rPr lang="fr-FR" dirty="0"/>
              <a:t>, comme un </a:t>
            </a:r>
            <a:r>
              <a:rPr lang="fr-FR" dirty="0" err="1"/>
              <a:t>reducer</a:t>
            </a:r>
            <a:endParaRPr lang="fr-FR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3CE1A8DB-B6BD-4CA4-ADB8-EB8EBDD06F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8315" y="1204201"/>
            <a:ext cx="5021600" cy="3770135"/>
          </a:xfrm>
          <a:prstGeom prst="rect">
            <a:avLst/>
          </a:prstGeom>
        </p:spPr>
      </p:pic>
      <p:sp>
        <p:nvSpPr>
          <p:cNvPr id="14" name="ZoneTexte 13">
            <a:extLst>
              <a:ext uri="{FF2B5EF4-FFF2-40B4-BE49-F238E27FC236}">
                <a16:creationId xmlns:a16="http://schemas.microsoft.com/office/drawing/2014/main" id="{B836678F-9D78-40DD-84E1-50976DA50D43}"/>
              </a:ext>
            </a:extLst>
          </p:cNvPr>
          <p:cNvSpPr txBox="1"/>
          <p:nvPr/>
        </p:nvSpPr>
        <p:spPr>
          <a:xfrm>
            <a:off x="7308815" y="3429000"/>
            <a:ext cx="4539644" cy="3373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/>
              <a:t>C’est utile si l’on à besoin d’attendre une validation serveur :</a:t>
            </a:r>
          </a:p>
          <a:p>
            <a:pPr>
              <a:lnSpc>
                <a:spcPct val="150000"/>
              </a:lnSpc>
            </a:pPr>
            <a:r>
              <a:rPr lang="fr-FR" dirty="0"/>
              <a:t>1-  Au chargement de l’application ( à l’index.js à la racine du projet) on instancie un dispatch d’une action SERVER_MESSAGE.</a:t>
            </a:r>
            <a:br>
              <a:rPr lang="fr-FR" dirty="0"/>
            </a:br>
            <a:r>
              <a:rPr lang="fr-FR" dirty="0"/>
              <a:t>2- Cette action est catch par un middleware qui va s’occuper de </a:t>
            </a:r>
            <a:r>
              <a:rPr lang="fr-FR" dirty="0" err="1"/>
              <a:t>subscribe</a:t>
            </a:r>
            <a:r>
              <a:rPr lang="fr-FR" dirty="0"/>
              <a:t> </a:t>
            </a:r>
          </a:p>
          <a:p>
            <a:pPr>
              <a:lnSpc>
                <a:spcPct val="150000"/>
              </a:lnSpc>
            </a:pPr>
            <a:r>
              <a:rPr lang="fr-FR" dirty="0"/>
              <a:t>3- L’action est ensuite catch par le </a:t>
            </a:r>
            <a:r>
              <a:rPr lang="fr-FR" dirty="0" err="1"/>
              <a:t>reducer</a:t>
            </a:r>
            <a:endParaRPr lang="fr-FR" dirty="0"/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C77E6D54-2315-4C7B-9AE1-6C8FC65A66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8815" y="1204201"/>
            <a:ext cx="4638675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2270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ZoneTexte 32">
            <a:extLst>
              <a:ext uri="{FF2B5EF4-FFF2-40B4-BE49-F238E27FC236}">
                <a16:creationId xmlns:a16="http://schemas.microsoft.com/office/drawing/2014/main" id="{225CFB8C-6797-436C-B565-52C106836CAC}"/>
              </a:ext>
            </a:extLst>
          </p:cNvPr>
          <p:cNvSpPr txBox="1"/>
          <p:nvPr/>
        </p:nvSpPr>
        <p:spPr>
          <a:xfrm>
            <a:off x="1781908" y="0"/>
            <a:ext cx="104100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/>
              <a:t>Le </a:t>
            </a:r>
            <a:r>
              <a:rPr lang="fr-FR" sz="2400" b="1" dirty="0" err="1"/>
              <a:t>MiddleWare</a:t>
            </a:r>
            <a:endParaRPr lang="fr-FR" sz="2400" b="1" dirty="0"/>
          </a:p>
        </p:txBody>
      </p:sp>
      <p:pic>
        <p:nvPicPr>
          <p:cNvPr id="6146" name="Picture 2" descr="RÃ©sultat de recherche d'images pour &quot;middleware gif&quot;">
            <a:extLst>
              <a:ext uri="{FF2B5EF4-FFF2-40B4-BE49-F238E27FC236}">
                <a16:creationId xmlns:a16="http://schemas.microsoft.com/office/drawing/2014/main" id="{115AD6CA-3935-4F34-9DFC-7E5464AD9E3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5666" y="924560"/>
            <a:ext cx="7362092" cy="5521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5BC921CD-C4D0-4BA8-8157-68B1E66696A9}"/>
              </a:ext>
            </a:extLst>
          </p:cNvPr>
          <p:cNvSpPr txBox="1"/>
          <p:nvPr/>
        </p:nvSpPr>
        <p:spPr>
          <a:xfrm>
            <a:off x="-50911" y="3959162"/>
            <a:ext cx="12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fr-FR" sz="4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330687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837C0821-23E6-4444-8DF8-BABB8D03E8EA}"/>
              </a:ext>
            </a:extLst>
          </p:cNvPr>
          <p:cNvSpPr txBox="1"/>
          <p:nvPr/>
        </p:nvSpPr>
        <p:spPr>
          <a:xfrm>
            <a:off x="4867120" y="85013"/>
            <a:ext cx="40896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TP – Allumer avec un </a:t>
            </a:r>
            <a:r>
              <a:rPr lang="fr-FR" b="1" dirty="0" err="1"/>
              <a:t>timer</a:t>
            </a:r>
            <a:endParaRPr lang="fr-FR" b="1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DF059BFE-3605-4262-9942-28F1EAA90EBB}"/>
              </a:ext>
            </a:extLst>
          </p:cNvPr>
          <p:cNvSpPr txBox="1"/>
          <p:nvPr/>
        </p:nvSpPr>
        <p:spPr>
          <a:xfrm>
            <a:off x="1757321" y="454345"/>
            <a:ext cx="6696721" cy="2731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fr-FR" dirty="0"/>
              <a:t>Reprenons le TP d’hier : le bouton on/off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600" dirty="0"/>
              <a:t>Complétons le avec </a:t>
            </a:r>
            <a:r>
              <a:rPr lang="fr-FR" sz="1600" dirty="0" err="1"/>
              <a:t>className</a:t>
            </a:r>
            <a:r>
              <a:rPr lang="fr-FR" sz="1600" dirty="0"/>
              <a:t> : nous aurons une </a:t>
            </a:r>
            <a:r>
              <a:rPr lang="fr-FR" sz="1600" dirty="0" err="1"/>
              <a:t>classeName</a:t>
            </a:r>
            <a:r>
              <a:rPr lang="fr-FR" sz="1600" dirty="0"/>
              <a:t>  </a:t>
            </a:r>
            <a:r>
              <a:rPr lang="fr-FR" u="sng" dirty="0"/>
              <a:t>app—night </a:t>
            </a:r>
            <a:r>
              <a:rPr lang="fr-FR" sz="1600" dirty="0"/>
              <a:t>qui correspondra à un background noir.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600" dirty="0"/>
              <a:t>Il faut donc que cette class soit présente uniquement lorsque la lumière est éteinte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600" dirty="0"/>
              <a:t>Pour plus de réalisme, utilisez du conditionnel pour afficher le mot ON quand la lumière est éteinte et OFF quand elle est allumée.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03283D68-E678-4F64-8B68-ABBAF4F391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4043" y="396567"/>
            <a:ext cx="3612554" cy="3985218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5EDDEDF9-FAF9-483A-898C-4970A6F03859}"/>
              </a:ext>
            </a:extLst>
          </p:cNvPr>
          <p:cNvSpPr txBox="1"/>
          <p:nvPr/>
        </p:nvSpPr>
        <p:spPr>
          <a:xfrm>
            <a:off x="1757321" y="3721196"/>
            <a:ext cx="6787661" cy="8389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fr-FR" dirty="0"/>
              <a:t>Pour info :  </a:t>
            </a:r>
            <a:r>
              <a:rPr lang="fr-FR" sz="1600" dirty="0"/>
              <a:t>pour définir une </a:t>
            </a:r>
            <a:r>
              <a:rPr lang="fr-FR" sz="1600" dirty="0" err="1"/>
              <a:t>className</a:t>
            </a:r>
            <a:r>
              <a:rPr lang="fr-FR" sz="1600" dirty="0"/>
              <a:t> il faut créer une constante avant le return, dans le composant.</a:t>
            </a:r>
            <a:endParaRPr lang="fr-FR" dirty="0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4313461D-2A94-4531-BABC-7F4907DAF3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01949" y="3977054"/>
            <a:ext cx="3145180" cy="1459104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20E807F7-77AE-4980-AB58-A814631328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5360" y="4706606"/>
            <a:ext cx="6228682" cy="2024152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572D9536-367B-4A3E-8586-DD6B5D4EA49D}"/>
              </a:ext>
            </a:extLst>
          </p:cNvPr>
          <p:cNvSpPr txBox="1"/>
          <p:nvPr/>
        </p:nvSpPr>
        <p:spPr>
          <a:xfrm>
            <a:off x="-30814" y="4763030"/>
            <a:ext cx="12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fr-FR" sz="4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715525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837C0821-23E6-4444-8DF8-BABB8D03E8EA}"/>
              </a:ext>
            </a:extLst>
          </p:cNvPr>
          <p:cNvSpPr txBox="1"/>
          <p:nvPr/>
        </p:nvSpPr>
        <p:spPr>
          <a:xfrm>
            <a:off x="4867120" y="85013"/>
            <a:ext cx="40896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TP – Allumer avec un </a:t>
            </a:r>
            <a:r>
              <a:rPr lang="fr-FR" b="1" dirty="0" err="1"/>
              <a:t>timer</a:t>
            </a:r>
            <a:endParaRPr lang="fr-FR" b="1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DF059BFE-3605-4262-9942-28F1EAA90EBB}"/>
              </a:ext>
            </a:extLst>
          </p:cNvPr>
          <p:cNvSpPr txBox="1"/>
          <p:nvPr/>
        </p:nvSpPr>
        <p:spPr>
          <a:xfrm>
            <a:off x="1757321" y="454345"/>
            <a:ext cx="6696721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/>
              <a:t>Modification du composant</a:t>
            </a:r>
          </a:p>
        </p:txBody>
      </p:sp>
      <p:pic>
        <p:nvPicPr>
          <p:cNvPr id="1034" name="Picture 10" descr="Image associÃ©e">
            <a:extLst>
              <a:ext uri="{FF2B5EF4-FFF2-40B4-BE49-F238E27FC236}">
                <a16:creationId xmlns:a16="http://schemas.microsoft.com/office/drawing/2014/main" id="{312E15C5-CBC0-4308-A973-3A6A3802C56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35" t="530" r="13401" b="-530"/>
          <a:stretch/>
        </p:blipFill>
        <p:spPr bwMode="auto">
          <a:xfrm>
            <a:off x="1891146" y="1724891"/>
            <a:ext cx="3564081" cy="3917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0" name="Groupe 19">
            <a:extLst>
              <a:ext uri="{FF2B5EF4-FFF2-40B4-BE49-F238E27FC236}">
                <a16:creationId xmlns:a16="http://schemas.microsoft.com/office/drawing/2014/main" id="{C910C4F1-66EF-42F8-A172-DA5B7A241961}"/>
              </a:ext>
            </a:extLst>
          </p:cNvPr>
          <p:cNvGrpSpPr/>
          <p:nvPr/>
        </p:nvGrpSpPr>
        <p:grpSpPr>
          <a:xfrm>
            <a:off x="6352800" y="1044482"/>
            <a:ext cx="5207998" cy="5611035"/>
            <a:chOff x="1946428" y="994786"/>
            <a:chExt cx="5207998" cy="5611035"/>
          </a:xfrm>
        </p:grpSpPr>
        <p:pic>
          <p:nvPicPr>
            <p:cNvPr id="5" name="Image 4">
              <a:extLst>
                <a:ext uri="{FF2B5EF4-FFF2-40B4-BE49-F238E27FC236}">
                  <a16:creationId xmlns:a16="http://schemas.microsoft.com/office/drawing/2014/main" id="{77109854-9927-45B2-AE89-AB445F509D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46428" y="994786"/>
              <a:ext cx="5207998" cy="5611035"/>
            </a:xfrm>
            <a:prstGeom prst="rect">
              <a:avLst/>
            </a:prstGeom>
          </p:spPr>
        </p:pic>
        <p:sp>
          <p:nvSpPr>
            <p:cNvPr id="11" name="AutoShape 2" descr="Image associÃ©e">
              <a:extLst>
                <a:ext uri="{FF2B5EF4-FFF2-40B4-BE49-F238E27FC236}">
                  <a16:creationId xmlns:a16="http://schemas.microsoft.com/office/drawing/2014/main" id="{3E2954B2-CAC2-4EFC-AB69-E5EC4D55A86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5943600" y="3276600"/>
              <a:ext cx="304800" cy="304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cxnSp>
          <p:nvCxnSpPr>
            <p:cNvPr id="16" name="Connecteur droit 15">
              <a:extLst>
                <a:ext uri="{FF2B5EF4-FFF2-40B4-BE49-F238E27FC236}">
                  <a16:creationId xmlns:a16="http://schemas.microsoft.com/office/drawing/2014/main" id="{12EB9845-5099-4E1C-BD08-949E13B4D500}"/>
                </a:ext>
              </a:extLst>
            </p:cNvPr>
            <p:cNvCxnSpPr>
              <a:cxnSpLocks/>
            </p:cNvCxnSpPr>
            <p:nvPr/>
          </p:nvCxnSpPr>
          <p:spPr>
            <a:xfrm>
              <a:off x="2041490" y="1426866"/>
              <a:ext cx="3203750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cteur droit 17">
              <a:extLst>
                <a:ext uri="{FF2B5EF4-FFF2-40B4-BE49-F238E27FC236}">
                  <a16:creationId xmlns:a16="http://schemas.microsoft.com/office/drawing/2014/main" id="{BD2C3485-9028-4160-9AB4-A56B605EFFC5}"/>
                </a:ext>
              </a:extLst>
            </p:cNvPr>
            <p:cNvCxnSpPr>
              <a:cxnSpLocks/>
            </p:cNvCxnSpPr>
            <p:nvPr/>
          </p:nvCxnSpPr>
          <p:spPr>
            <a:xfrm>
              <a:off x="2172119" y="2342103"/>
              <a:ext cx="0" cy="1239297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cteur droit 20">
              <a:extLst>
                <a:ext uri="{FF2B5EF4-FFF2-40B4-BE49-F238E27FC236}">
                  <a16:creationId xmlns:a16="http://schemas.microsoft.com/office/drawing/2014/main" id="{FAC86940-A793-4983-8B7D-AA76BD9B88C2}"/>
                </a:ext>
              </a:extLst>
            </p:cNvPr>
            <p:cNvCxnSpPr>
              <a:cxnSpLocks/>
            </p:cNvCxnSpPr>
            <p:nvPr/>
          </p:nvCxnSpPr>
          <p:spPr>
            <a:xfrm>
              <a:off x="2863781" y="4221982"/>
              <a:ext cx="1919234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cteur droit 23">
              <a:extLst>
                <a:ext uri="{FF2B5EF4-FFF2-40B4-BE49-F238E27FC236}">
                  <a16:creationId xmlns:a16="http://schemas.microsoft.com/office/drawing/2014/main" id="{3AE87B53-5EE0-43E9-9CE4-2D4EB2B5775F}"/>
                </a:ext>
              </a:extLst>
            </p:cNvPr>
            <p:cNvCxnSpPr>
              <a:cxnSpLocks/>
            </p:cNvCxnSpPr>
            <p:nvPr/>
          </p:nvCxnSpPr>
          <p:spPr>
            <a:xfrm>
              <a:off x="2875504" y="5077766"/>
              <a:ext cx="1919234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ZoneTexte 25">
            <a:extLst>
              <a:ext uri="{FF2B5EF4-FFF2-40B4-BE49-F238E27FC236}">
                <a16:creationId xmlns:a16="http://schemas.microsoft.com/office/drawing/2014/main" id="{6BE1DE82-E968-4256-BF9A-17DF594BF710}"/>
              </a:ext>
            </a:extLst>
          </p:cNvPr>
          <p:cNvSpPr txBox="1"/>
          <p:nvPr/>
        </p:nvSpPr>
        <p:spPr>
          <a:xfrm>
            <a:off x="-3798" y="4773519"/>
            <a:ext cx="12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fr-FR" sz="4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260856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837C0821-23E6-4444-8DF8-BABB8D03E8EA}"/>
              </a:ext>
            </a:extLst>
          </p:cNvPr>
          <p:cNvSpPr txBox="1"/>
          <p:nvPr/>
        </p:nvSpPr>
        <p:spPr>
          <a:xfrm>
            <a:off x="4867120" y="85013"/>
            <a:ext cx="40896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TP – Allumer avec un </a:t>
            </a:r>
            <a:r>
              <a:rPr lang="fr-FR" b="1" dirty="0" err="1"/>
              <a:t>timer</a:t>
            </a:r>
            <a:endParaRPr lang="fr-FR" b="1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509AEDE6-6F25-4FFC-9187-171069DD1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8586" y="798245"/>
            <a:ext cx="2955492" cy="3665726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DF059BFE-3605-4262-9942-28F1EAA90EBB}"/>
              </a:ext>
            </a:extLst>
          </p:cNvPr>
          <p:cNvSpPr txBox="1"/>
          <p:nvPr/>
        </p:nvSpPr>
        <p:spPr>
          <a:xfrm>
            <a:off x="1757321" y="454345"/>
            <a:ext cx="6100489" cy="49015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fr-FR" dirty="0"/>
              <a:t>Reprenons le TP d’hier : le bouton on/off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600" dirty="0"/>
              <a:t>On veut qu’une fois que l’on clique (alors que la lumière est éteinte) on lance un </a:t>
            </a:r>
            <a:r>
              <a:rPr lang="fr-FR" sz="1600" dirty="0" err="1"/>
              <a:t>timer</a:t>
            </a:r>
            <a:r>
              <a:rPr lang="fr-FR" sz="1600" dirty="0"/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600" dirty="0"/>
              <a:t>A la fin de ce </a:t>
            </a:r>
            <a:r>
              <a:rPr lang="fr-FR" sz="1600" dirty="0" err="1"/>
              <a:t>timer</a:t>
            </a:r>
            <a:r>
              <a:rPr lang="fr-FR" sz="1600" dirty="0"/>
              <a:t> on éteindra la lumière.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600" dirty="0"/>
              <a:t>La durée du </a:t>
            </a:r>
            <a:r>
              <a:rPr lang="fr-FR" sz="1600" dirty="0" err="1"/>
              <a:t>timer</a:t>
            </a:r>
            <a:r>
              <a:rPr lang="fr-FR" sz="1600" dirty="0"/>
              <a:t> proviendra de l’input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600" dirty="0"/>
              <a:t>Par défaut de 1000ms.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600" dirty="0"/>
              <a:t>On veut qu’a chaque modification de l’input on envoie la nouvelle valeur du </a:t>
            </a:r>
            <a:r>
              <a:rPr lang="fr-FR" sz="1600" dirty="0" err="1"/>
              <a:t>timer</a:t>
            </a:r>
            <a:r>
              <a:rPr lang="fr-FR" sz="1600" dirty="0"/>
              <a:t> au state.</a:t>
            </a:r>
          </a:p>
          <a:p>
            <a:pPr>
              <a:lnSpc>
                <a:spcPct val="150000"/>
              </a:lnSpc>
            </a:pPr>
            <a:endParaRPr lang="fr-FR" sz="1600" dirty="0"/>
          </a:p>
          <a:p>
            <a:pPr>
              <a:lnSpc>
                <a:spcPct val="150000"/>
              </a:lnSpc>
            </a:pPr>
            <a:endParaRPr lang="fr-FR" sz="1600" dirty="0"/>
          </a:p>
          <a:p>
            <a:pPr>
              <a:lnSpc>
                <a:spcPct val="150000"/>
              </a:lnSpc>
            </a:pPr>
            <a:endParaRPr lang="fr-FR" sz="1600" dirty="0"/>
          </a:p>
          <a:p>
            <a:pPr>
              <a:lnSpc>
                <a:spcPct val="150000"/>
              </a:lnSpc>
            </a:pPr>
            <a:r>
              <a:rPr lang="fr-FR" sz="1600" dirty="0">
                <a:sym typeface="Wingdings" panose="05000000000000000000" pitchFamily="2" charset="2"/>
              </a:rPr>
              <a:t> On va donc commencer par balader cette valeur d’input depuis le </a:t>
            </a:r>
            <a:r>
              <a:rPr lang="fr-FR" sz="1600" b="1" dirty="0">
                <a:highlight>
                  <a:srgbClr val="00FF00"/>
                </a:highlight>
                <a:sym typeface="Wingdings" panose="05000000000000000000" pitchFamily="2" charset="2"/>
              </a:rPr>
              <a:t>Composant-&gt;Container-&gt;Action-&gt;</a:t>
            </a:r>
            <a:r>
              <a:rPr lang="fr-FR" sz="1600" b="1" dirty="0" err="1">
                <a:highlight>
                  <a:srgbClr val="00FF00"/>
                </a:highlight>
                <a:sym typeface="Wingdings" panose="05000000000000000000" pitchFamily="2" charset="2"/>
              </a:rPr>
              <a:t>Reducer</a:t>
            </a:r>
            <a:endParaRPr lang="fr-FR" sz="1600" b="1" dirty="0">
              <a:highlight>
                <a:srgbClr val="00FF00"/>
              </a:highlight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357B5A5A-2F3F-4FE1-A2ED-EFAAE31F30F2}"/>
              </a:ext>
            </a:extLst>
          </p:cNvPr>
          <p:cNvSpPr txBox="1"/>
          <p:nvPr/>
        </p:nvSpPr>
        <p:spPr>
          <a:xfrm>
            <a:off x="-81056" y="5325737"/>
            <a:ext cx="12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fr-FR" sz="4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551766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837C0821-23E6-4444-8DF8-BABB8D03E8EA}"/>
              </a:ext>
            </a:extLst>
          </p:cNvPr>
          <p:cNvSpPr txBox="1"/>
          <p:nvPr/>
        </p:nvSpPr>
        <p:spPr>
          <a:xfrm>
            <a:off x="4867120" y="85013"/>
            <a:ext cx="40896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TP – Allumer avec un </a:t>
            </a:r>
            <a:r>
              <a:rPr lang="fr-FR" b="1" dirty="0" err="1"/>
              <a:t>timer</a:t>
            </a:r>
            <a:endParaRPr lang="fr-FR" b="1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DF059BFE-3605-4262-9942-28F1EAA90EBB}"/>
              </a:ext>
            </a:extLst>
          </p:cNvPr>
          <p:cNvSpPr txBox="1"/>
          <p:nvPr/>
        </p:nvSpPr>
        <p:spPr>
          <a:xfrm>
            <a:off x="1757322" y="454345"/>
            <a:ext cx="5219550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fr-FR" b="1" dirty="0"/>
              <a:t>Le composant :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FB9CCAA8-79DF-4CD8-B7FE-FAFAB5CED3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916" r="28382"/>
          <a:stretch/>
        </p:blipFill>
        <p:spPr>
          <a:xfrm>
            <a:off x="2334567" y="1570498"/>
            <a:ext cx="2270927" cy="4184575"/>
          </a:xfrm>
          <a:prstGeom prst="rect">
            <a:avLst/>
          </a:prstGeom>
        </p:spPr>
      </p:pic>
      <p:grpSp>
        <p:nvGrpSpPr>
          <p:cNvPr id="13" name="Groupe 12">
            <a:extLst>
              <a:ext uri="{FF2B5EF4-FFF2-40B4-BE49-F238E27FC236}">
                <a16:creationId xmlns:a16="http://schemas.microsoft.com/office/drawing/2014/main" id="{43375DCB-CD28-4CE8-9E7F-BFBE5AE05E85}"/>
              </a:ext>
            </a:extLst>
          </p:cNvPr>
          <p:cNvGrpSpPr/>
          <p:nvPr/>
        </p:nvGrpSpPr>
        <p:grpSpPr>
          <a:xfrm>
            <a:off x="4963260" y="1472445"/>
            <a:ext cx="6694213" cy="4380683"/>
            <a:chOff x="1858319" y="1085221"/>
            <a:chExt cx="6694213" cy="4380683"/>
          </a:xfrm>
        </p:grpSpPr>
        <p:pic>
          <p:nvPicPr>
            <p:cNvPr id="5" name="Image 4">
              <a:extLst>
                <a:ext uri="{FF2B5EF4-FFF2-40B4-BE49-F238E27FC236}">
                  <a16:creationId xmlns:a16="http://schemas.microsoft.com/office/drawing/2014/main" id="{EDCE2E3A-1453-4A56-8EF3-51AE8643601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58319" y="1085221"/>
              <a:ext cx="6694213" cy="4380683"/>
            </a:xfrm>
            <a:prstGeom prst="rect">
              <a:avLst/>
            </a:prstGeom>
          </p:spPr>
        </p:pic>
        <p:cxnSp>
          <p:nvCxnSpPr>
            <p:cNvPr id="8" name="Connecteur droit 7">
              <a:extLst>
                <a:ext uri="{FF2B5EF4-FFF2-40B4-BE49-F238E27FC236}">
                  <a16:creationId xmlns:a16="http://schemas.microsoft.com/office/drawing/2014/main" id="{6DB45B23-5AD1-4CA7-AA91-691F215CB890}"/>
                </a:ext>
              </a:extLst>
            </p:cNvPr>
            <p:cNvCxnSpPr/>
            <p:nvPr/>
          </p:nvCxnSpPr>
          <p:spPr>
            <a:xfrm>
              <a:off x="3737987" y="1336431"/>
              <a:ext cx="492369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Connecteur droit 8">
              <a:extLst>
                <a:ext uri="{FF2B5EF4-FFF2-40B4-BE49-F238E27FC236}">
                  <a16:creationId xmlns:a16="http://schemas.microsoft.com/office/drawing/2014/main" id="{A5252BC0-537D-4E0B-A65F-78FB21CEA424}"/>
                </a:ext>
              </a:extLst>
            </p:cNvPr>
            <p:cNvCxnSpPr>
              <a:cxnSpLocks/>
            </p:cNvCxnSpPr>
            <p:nvPr/>
          </p:nvCxnSpPr>
          <p:spPr>
            <a:xfrm>
              <a:off x="5397640" y="1336431"/>
              <a:ext cx="1133789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necteur droit 10">
              <a:extLst>
                <a:ext uri="{FF2B5EF4-FFF2-40B4-BE49-F238E27FC236}">
                  <a16:creationId xmlns:a16="http://schemas.microsoft.com/office/drawing/2014/main" id="{221A0C8A-F43B-4949-8D6A-F879F6FB5EAA}"/>
                </a:ext>
              </a:extLst>
            </p:cNvPr>
            <p:cNvCxnSpPr>
              <a:cxnSpLocks/>
            </p:cNvCxnSpPr>
            <p:nvPr/>
          </p:nvCxnSpPr>
          <p:spPr>
            <a:xfrm>
              <a:off x="2957566" y="4473191"/>
              <a:ext cx="5362469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ZoneTexte 13">
            <a:extLst>
              <a:ext uri="{FF2B5EF4-FFF2-40B4-BE49-F238E27FC236}">
                <a16:creationId xmlns:a16="http://schemas.microsoft.com/office/drawing/2014/main" id="{B55769FE-C321-4E48-823B-135F2087AF0C}"/>
              </a:ext>
            </a:extLst>
          </p:cNvPr>
          <p:cNvSpPr txBox="1"/>
          <p:nvPr/>
        </p:nvSpPr>
        <p:spPr>
          <a:xfrm>
            <a:off x="-50912" y="5325738"/>
            <a:ext cx="12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fr-FR" sz="4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262580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837C0821-23E6-4444-8DF8-BABB8D03E8EA}"/>
              </a:ext>
            </a:extLst>
          </p:cNvPr>
          <p:cNvSpPr txBox="1"/>
          <p:nvPr/>
        </p:nvSpPr>
        <p:spPr>
          <a:xfrm>
            <a:off x="4867120" y="85013"/>
            <a:ext cx="40896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TP – Allumer avec un </a:t>
            </a:r>
            <a:r>
              <a:rPr lang="fr-FR" b="1" dirty="0" err="1"/>
              <a:t>timer</a:t>
            </a:r>
            <a:endParaRPr lang="fr-FR" b="1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DF059BFE-3605-4262-9942-28F1EAA90EBB}"/>
              </a:ext>
            </a:extLst>
          </p:cNvPr>
          <p:cNvSpPr txBox="1"/>
          <p:nvPr/>
        </p:nvSpPr>
        <p:spPr>
          <a:xfrm>
            <a:off x="1757322" y="454345"/>
            <a:ext cx="5219550" cy="506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fr-FR" sz="2000" b="1" dirty="0"/>
              <a:t>Le container :</a:t>
            </a:r>
          </a:p>
        </p:txBody>
      </p:sp>
      <p:pic>
        <p:nvPicPr>
          <p:cNvPr id="2050" name="Picture 2" descr="Image associÃ©e">
            <a:extLst>
              <a:ext uri="{FF2B5EF4-FFF2-40B4-BE49-F238E27FC236}">
                <a16:creationId xmlns:a16="http://schemas.microsoft.com/office/drawing/2014/main" id="{BF0190AB-BB8B-4E44-89E5-03C983F0A09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11" t="6876" r="9084" b="4608"/>
          <a:stretch/>
        </p:blipFill>
        <p:spPr bwMode="auto">
          <a:xfrm>
            <a:off x="8182823" y="1978382"/>
            <a:ext cx="3814065" cy="2826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8" name="Groupe 17">
            <a:extLst>
              <a:ext uri="{FF2B5EF4-FFF2-40B4-BE49-F238E27FC236}">
                <a16:creationId xmlns:a16="http://schemas.microsoft.com/office/drawing/2014/main" id="{8F6CD60B-CA1F-4DC0-9A28-7EB6C1C8F28D}"/>
              </a:ext>
            </a:extLst>
          </p:cNvPr>
          <p:cNvGrpSpPr/>
          <p:nvPr/>
        </p:nvGrpSpPr>
        <p:grpSpPr>
          <a:xfrm>
            <a:off x="1978637" y="1023429"/>
            <a:ext cx="6130257" cy="5507544"/>
            <a:chOff x="5953447" y="896111"/>
            <a:chExt cx="6130257" cy="5507544"/>
          </a:xfrm>
        </p:grpSpPr>
        <p:pic>
          <p:nvPicPr>
            <p:cNvPr id="3" name="Image 2">
              <a:extLst>
                <a:ext uri="{FF2B5EF4-FFF2-40B4-BE49-F238E27FC236}">
                  <a16:creationId xmlns:a16="http://schemas.microsoft.com/office/drawing/2014/main" id="{0C4664F5-80B4-4061-B62B-3EE631F4E31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953447" y="896111"/>
              <a:ext cx="6130257" cy="5507544"/>
            </a:xfrm>
            <a:prstGeom prst="rect">
              <a:avLst/>
            </a:prstGeom>
          </p:spPr>
        </p:pic>
        <p:cxnSp>
          <p:nvCxnSpPr>
            <p:cNvPr id="10" name="Connecteur droit 9">
              <a:extLst>
                <a:ext uri="{FF2B5EF4-FFF2-40B4-BE49-F238E27FC236}">
                  <a16:creationId xmlns:a16="http://schemas.microsoft.com/office/drawing/2014/main" id="{66219233-EA3E-4C03-96B9-3B3A053E9B67}"/>
                </a:ext>
              </a:extLst>
            </p:cNvPr>
            <p:cNvCxnSpPr/>
            <p:nvPr/>
          </p:nvCxnSpPr>
          <p:spPr>
            <a:xfrm>
              <a:off x="8139165" y="1889090"/>
              <a:ext cx="1266092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cteur droit 13">
              <a:extLst>
                <a:ext uri="{FF2B5EF4-FFF2-40B4-BE49-F238E27FC236}">
                  <a16:creationId xmlns:a16="http://schemas.microsoft.com/office/drawing/2014/main" id="{10C77120-AA24-4025-B78F-876AEAF5E451}"/>
                </a:ext>
              </a:extLst>
            </p:cNvPr>
            <p:cNvCxnSpPr>
              <a:cxnSpLocks/>
            </p:cNvCxnSpPr>
            <p:nvPr/>
          </p:nvCxnSpPr>
          <p:spPr>
            <a:xfrm>
              <a:off x="6211556" y="2805165"/>
              <a:ext cx="1807029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cteur droit 15">
              <a:extLst>
                <a:ext uri="{FF2B5EF4-FFF2-40B4-BE49-F238E27FC236}">
                  <a16:creationId xmlns:a16="http://schemas.microsoft.com/office/drawing/2014/main" id="{A264B21C-C7D7-4217-B923-76AB87DDB65D}"/>
                </a:ext>
              </a:extLst>
            </p:cNvPr>
            <p:cNvCxnSpPr>
              <a:cxnSpLocks/>
            </p:cNvCxnSpPr>
            <p:nvPr/>
          </p:nvCxnSpPr>
          <p:spPr>
            <a:xfrm>
              <a:off x="6211556" y="4444721"/>
              <a:ext cx="1807029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cteur droit 16">
              <a:extLst>
                <a:ext uri="{FF2B5EF4-FFF2-40B4-BE49-F238E27FC236}">
                  <a16:creationId xmlns:a16="http://schemas.microsoft.com/office/drawing/2014/main" id="{4720C354-DCF7-438C-B1D5-8574E5067C92}"/>
                </a:ext>
              </a:extLst>
            </p:cNvPr>
            <p:cNvCxnSpPr>
              <a:cxnSpLocks/>
            </p:cNvCxnSpPr>
            <p:nvPr/>
          </p:nvCxnSpPr>
          <p:spPr>
            <a:xfrm>
              <a:off x="6404149" y="4677508"/>
              <a:ext cx="4136572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ZoneTexte 20">
            <a:extLst>
              <a:ext uri="{FF2B5EF4-FFF2-40B4-BE49-F238E27FC236}">
                <a16:creationId xmlns:a16="http://schemas.microsoft.com/office/drawing/2014/main" id="{F80F19AD-A71F-4873-8821-76C533F0C3DA}"/>
              </a:ext>
            </a:extLst>
          </p:cNvPr>
          <p:cNvSpPr txBox="1"/>
          <p:nvPr/>
        </p:nvSpPr>
        <p:spPr>
          <a:xfrm>
            <a:off x="-50912" y="5325738"/>
            <a:ext cx="12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fr-FR" sz="4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733665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F143A286-1829-459F-8753-745540F42FDB}"/>
              </a:ext>
            </a:extLst>
          </p:cNvPr>
          <p:cNvSpPr txBox="1"/>
          <p:nvPr/>
        </p:nvSpPr>
        <p:spPr>
          <a:xfrm>
            <a:off x="-60960" y="924560"/>
            <a:ext cx="12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fr-FR" sz="4000" dirty="0"/>
              <a:t> </a:t>
            </a: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225CFB8C-6797-436C-B565-52C106836CAC}"/>
              </a:ext>
            </a:extLst>
          </p:cNvPr>
          <p:cNvSpPr txBox="1"/>
          <p:nvPr/>
        </p:nvSpPr>
        <p:spPr>
          <a:xfrm>
            <a:off x="1781908" y="0"/>
            <a:ext cx="104100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/>
              <a:t>Récap’ Mode d’emploi - Architecture 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47ADD0B-224D-4599-AA6B-B8C3A14498DB}"/>
              </a:ext>
            </a:extLst>
          </p:cNvPr>
          <p:cNvSpPr/>
          <p:nvPr/>
        </p:nvSpPr>
        <p:spPr>
          <a:xfrm>
            <a:off x="1755426" y="909171"/>
            <a:ext cx="745274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dirty="0"/>
              <a:t>Architecture</a:t>
            </a:r>
            <a:r>
              <a:rPr lang="fr-FR" dirty="0"/>
              <a:t> : Après avoir ouvert le </a:t>
            </a:r>
            <a:r>
              <a:rPr lang="fr-FR" dirty="0" err="1"/>
              <a:t>react</a:t>
            </a:r>
            <a:r>
              <a:rPr lang="fr-FR" dirty="0"/>
              <a:t> modèle vierge on « </a:t>
            </a:r>
            <a:r>
              <a:rPr lang="fr-FR" dirty="0" err="1"/>
              <a:t>yarn</a:t>
            </a:r>
            <a:r>
              <a:rPr lang="fr-FR" dirty="0"/>
              <a:t> </a:t>
            </a:r>
            <a:r>
              <a:rPr lang="fr-FR" dirty="0" err="1"/>
              <a:t>install</a:t>
            </a:r>
            <a:r>
              <a:rPr lang="fr-FR" dirty="0"/>
              <a:t> » </a:t>
            </a:r>
          </a:p>
          <a:p>
            <a:endParaRPr lang="fr-FR" dirty="0"/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443592B3-D8A2-46A0-8BC6-EF950C3FA0AA}"/>
              </a:ext>
            </a:extLst>
          </p:cNvPr>
          <p:cNvGrpSpPr/>
          <p:nvPr/>
        </p:nvGrpSpPr>
        <p:grpSpPr>
          <a:xfrm>
            <a:off x="2317815" y="1874060"/>
            <a:ext cx="9338278" cy="3109879"/>
            <a:chOff x="2059903" y="1358348"/>
            <a:chExt cx="9338278" cy="3109879"/>
          </a:xfrm>
        </p:grpSpPr>
        <p:sp>
          <p:nvSpPr>
            <p:cNvPr id="19" name="ZoneTexte 18">
              <a:extLst>
                <a:ext uri="{FF2B5EF4-FFF2-40B4-BE49-F238E27FC236}">
                  <a16:creationId xmlns:a16="http://schemas.microsoft.com/office/drawing/2014/main" id="{E612BDFB-FAB4-4C02-AA68-7F443C71D080}"/>
                </a:ext>
              </a:extLst>
            </p:cNvPr>
            <p:cNvSpPr txBox="1"/>
            <p:nvPr/>
          </p:nvSpPr>
          <p:spPr>
            <a:xfrm>
              <a:off x="5697415" y="3499801"/>
              <a:ext cx="570076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600" b="1" dirty="0"/>
                <a:t>Configuration du </a:t>
              </a:r>
              <a:r>
                <a:rPr lang="fr-FR" sz="1600" b="1" dirty="0" err="1"/>
                <a:t>transpilateur</a:t>
              </a:r>
              <a:r>
                <a:rPr lang="fr-FR" sz="1600" b="1" dirty="0"/>
                <a:t> Webpack</a:t>
              </a:r>
            </a:p>
          </p:txBody>
        </p:sp>
        <p:grpSp>
          <p:nvGrpSpPr>
            <p:cNvPr id="3" name="Groupe 2">
              <a:extLst>
                <a:ext uri="{FF2B5EF4-FFF2-40B4-BE49-F238E27FC236}">
                  <a16:creationId xmlns:a16="http://schemas.microsoft.com/office/drawing/2014/main" id="{27439E86-5EC4-45A0-AD37-29EA25E183F5}"/>
                </a:ext>
              </a:extLst>
            </p:cNvPr>
            <p:cNvGrpSpPr/>
            <p:nvPr/>
          </p:nvGrpSpPr>
          <p:grpSpPr>
            <a:xfrm>
              <a:off x="2059903" y="1358348"/>
              <a:ext cx="9185878" cy="3109879"/>
              <a:chOff x="2059903" y="1358348"/>
              <a:chExt cx="9185878" cy="3109879"/>
            </a:xfrm>
          </p:grpSpPr>
          <p:pic>
            <p:nvPicPr>
              <p:cNvPr id="2" name="Image 1">
                <a:extLst>
                  <a:ext uri="{FF2B5EF4-FFF2-40B4-BE49-F238E27FC236}">
                    <a16:creationId xmlns:a16="http://schemas.microsoft.com/office/drawing/2014/main" id="{70C44B58-FC94-4148-BD7A-80D21C8D765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059903" y="1439277"/>
                <a:ext cx="1847850" cy="3028950"/>
              </a:xfrm>
              <a:prstGeom prst="rect">
                <a:avLst/>
              </a:prstGeom>
            </p:spPr>
          </p:pic>
          <p:cxnSp>
            <p:nvCxnSpPr>
              <p:cNvPr id="5" name="Connecteur droit avec flèche 4">
                <a:extLst>
                  <a:ext uri="{FF2B5EF4-FFF2-40B4-BE49-F238E27FC236}">
                    <a16:creationId xmlns:a16="http://schemas.microsoft.com/office/drawing/2014/main" id="{17AB93F9-F98B-4B00-8CA3-9A47B2582274}"/>
                  </a:ext>
                </a:extLst>
              </p:cNvPr>
              <p:cNvCxnSpPr/>
              <p:nvPr/>
            </p:nvCxnSpPr>
            <p:spPr>
              <a:xfrm flipH="1">
                <a:off x="2983828" y="2069961"/>
                <a:ext cx="1819284" cy="0"/>
              </a:xfrm>
              <a:prstGeom prst="straightConnector1">
                <a:avLst/>
              </a:prstGeom>
              <a:ln w="381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Connecteur droit avec flèche 7">
                <a:extLst>
                  <a:ext uri="{FF2B5EF4-FFF2-40B4-BE49-F238E27FC236}">
                    <a16:creationId xmlns:a16="http://schemas.microsoft.com/office/drawing/2014/main" id="{226D29E3-991F-4010-BA07-C537CD8CB9F6}"/>
                  </a:ext>
                </a:extLst>
              </p:cNvPr>
              <p:cNvCxnSpPr/>
              <p:nvPr/>
            </p:nvCxnSpPr>
            <p:spPr>
              <a:xfrm flipH="1">
                <a:off x="3441028" y="1539073"/>
                <a:ext cx="1819284" cy="0"/>
              </a:xfrm>
              <a:prstGeom prst="straightConnector1">
                <a:avLst/>
              </a:prstGeom>
              <a:ln w="381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Connecteur droit avec flèche 8">
                <a:extLst>
                  <a:ext uri="{FF2B5EF4-FFF2-40B4-BE49-F238E27FC236}">
                    <a16:creationId xmlns:a16="http://schemas.microsoft.com/office/drawing/2014/main" id="{17A56498-ECFF-44B1-B16C-0B31091CC85A}"/>
                  </a:ext>
                </a:extLst>
              </p:cNvPr>
              <p:cNvCxnSpPr/>
              <p:nvPr/>
            </p:nvCxnSpPr>
            <p:spPr>
              <a:xfrm flipH="1">
                <a:off x="3268531" y="2354665"/>
                <a:ext cx="1819284" cy="0"/>
              </a:xfrm>
              <a:prstGeom prst="straightConnector1">
                <a:avLst/>
              </a:prstGeom>
              <a:ln w="381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Connecteur droit avec flèche 9">
                <a:extLst>
                  <a:ext uri="{FF2B5EF4-FFF2-40B4-BE49-F238E27FC236}">
                    <a16:creationId xmlns:a16="http://schemas.microsoft.com/office/drawing/2014/main" id="{A17A0CBC-2234-4BC1-8EF6-5BC73FB9566E}"/>
                  </a:ext>
                </a:extLst>
              </p:cNvPr>
              <p:cNvCxnSpPr/>
              <p:nvPr/>
            </p:nvCxnSpPr>
            <p:spPr>
              <a:xfrm flipH="1">
                <a:off x="3270206" y="2607547"/>
                <a:ext cx="1819284" cy="0"/>
              </a:xfrm>
              <a:prstGeom prst="straightConnector1">
                <a:avLst/>
              </a:prstGeom>
              <a:ln w="381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Connecteur droit avec flèche 10">
                <a:extLst>
                  <a:ext uri="{FF2B5EF4-FFF2-40B4-BE49-F238E27FC236}">
                    <a16:creationId xmlns:a16="http://schemas.microsoft.com/office/drawing/2014/main" id="{DB60FE01-4B1D-44FD-B16F-C5AD503328CB}"/>
                  </a:ext>
                </a:extLst>
              </p:cNvPr>
              <p:cNvCxnSpPr/>
              <p:nvPr/>
            </p:nvCxnSpPr>
            <p:spPr>
              <a:xfrm flipH="1">
                <a:off x="3040768" y="2860431"/>
                <a:ext cx="1819284" cy="0"/>
              </a:xfrm>
              <a:prstGeom prst="straightConnector1">
                <a:avLst/>
              </a:prstGeom>
              <a:ln w="381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" name="ZoneTexte 5">
                <a:extLst>
                  <a:ext uri="{FF2B5EF4-FFF2-40B4-BE49-F238E27FC236}">
                    <a16:creationId xmlns:a16="http://schemas.microsoft.com/office/drawing/2014/main" id="{99F2E46F-8936-4550-B15C-2225B927A55F}"/>
                  </a:ext>
                </a:extLst>
              </p:cNvPr>
              <p:cNvSpPr txBox="1"/>
              <p:nvPr/>
            </p:nvSpPr>
            <p:spPr>
              <a:xfrm>
                <a:off x="4803112" y="1868675"/>
                <a:ext cx="294751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1600" b="1" dirty="0"/>
                  <a:t>Traducteur ES6 -&gt; ES5</a:t>
                </a:r>
              </a:p>
            </p:txBody>
          </p:sp>
          <p:sp>
            <p:nvSpPr>
              <p:cNvPr id="13" name="ZoneTexte 12">
                <a:extLst>
                  <a:ext uri="{FF2B5EF4-FFF2-40B4-BE49-F238E27FC236}">
                    <a16:creationId xmlns:a16="http://schemas.microsoft.com/office/drawing/2014/main" id="{4FFC3261-67FC-4A83-B687-432E6104ADCF}"/>
                  </a:ext>
                </a:extLst>
              </p:cNvPr>
              <p:cNvSpPr txBox="1"/>
              <p:nvPr/>
            </p:nvSpPr>
            <p:spPr>
              <a:xfrm>
                <a:off x="5234578" y="1358348"/>
                <a:ext cx="3973594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1600" b="1" dirty="0"/>
                  <a:t>Ensemble des modules nécessaires</a:t>
                </a:r>
              </a:p>
            </p:txBody>
          </p:sp>
          <p:sp>
            <p:nvSpPr>
              <p:cNvPr id="14" name="ZoneTexte 13">
                <a:extLst>
                  <a:ext uri="{FF2B5EF4-FFF2-40B4-BE49-F238E27FC236}">
                    <a16:creationId xmlns:a16="http://schemas.microsoft.com/office/drawing/2014/main" id="{7B8817A6-B01A-49A8-9E00-76E4FA573F36}"/>
                  </a:ext>
                </a:extLst>
              </p:cNvPr>
              <p:cNvSpPr txBox="1"/>
              <p:nvPr/>
            </p:nvSpPr>
            <p:spPr>
              <a:xfrm>
                <a:off x="5070544" y="2146079"/>
                <a:ext cx="294751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1600" b="1" dirty="0"/>
                  <a:t>Configuration </a:t>
                </a:r>
                <a:r>
                  <a:rPr lang="fr-FR" sz="1600" b="1" dirty="0" err="1"/>
                  <a:t>ESLint</a:t>
                </a:r>
                <a:endParaRPr lang="fr-FR" sz="1600" b="1" dirty="0"/>
              </a:p>
            </p:txBody>
          </p:sp>
          <p:sp>
            <p:nvSpPr>
              <p:cNvPr id="15" name="ZoneTexte 14">
                <a:extLst>
                  <a:ext uri="{FF2B5EF4-FFF2-40B4-BE49-F238E27FC236}">
                    <a16:creationId xmlns:a16="http://schemas.microsoft.com/office/drawing/2014/main" id="{C600E38B-67F4-45AF-8345-8F3794BCC6FD}"/>
                  </a:ext>
                </a:extLst>
              </p:cNvPr>
              <p:cNvSpPr txBox="1"/>
              <p:nvPr/>
            </p:nvSpPr>
            <p:spPr>
              <a:xfrm>
                <a:off x="5113998" y="2427055"/>
                <a:ext cx="294751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1600" b="1" dirty="0"/>
                  <a:t>Fichier ignoré par </a:t>
                </a:r>
                <a:r>
                  <a:rPr lang="fr-FR" sz="1600" b="1" dirty="0" err="1"/>
                  <a:t>ESlint</a:t>
                </a:r>
                <a:endParaRPr lang="fr-FR" sz="1600" b="1" dirty="0"/>
              </a:p>
            </p:txBody>
          </p:sp>
          <p:sp>
            <p:nvSpPr>
              <p:cNvPr id="16" name="ZoneTexte 15">
                <a:extLst>
                  <a:ext uri="{FF2B5EF4-FFF2-40B4-BE49-F238E27FC236}">
                    <a16:creationId xmlns:a16="http://schemas.microsoft.com/office/drawing/2014/main" id="{3AA44746-B8E0-46F4-9897-BD2D3852725C}"/>
                  </a:ext>
                </a:extLst>
              </p:cNvPr>
              <p:cNvSpPr txBox="1"/>
              <p:nvPr/>
            </p:nvSpPr>
            <p:spPr>
              <a:xfrm>
                <a:off x="4860052" y="2696968"/>
                <a:ext cx="570076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1600" b="1" dirty="0"/>
                  <a:t>Fichier ignoré par git lors du git push (normalement :-p)</a:t>
                </a:r>
              </a:p>
            </p:txBody>
          </p:sp>
          <p:cxnSp>
            <p:nvCxnSpPr>
              <p:cNvPr id="17" name="Connecteur droit avec flèche 16">
                <a:extLst>
                  <a:ext uri="{FF2B5EF4-FFF2-40B4-BE49-F238E27FC236}">
                    <a16:creationId xmlns:a16="http://schemas.microsoft.com/office/drawing/2014/main" id="{43AF6D5D-EE04-45E8-943C-CC700F41C981}"/>
                  </a:ext>
                </a:extLst>
              </p:cNvPr>
              <p:cNvCxnSpPr/>
              <p:nvPr/>
            </p:nvCxnSpPr>
            <p:spPr>
              <a:xfrm flipH="1">
                <a:off x="3725731" y="3274088"/>
                <a:ext cx="1819284" cy="0"/>
              </a:xfrm>
              <a:prstGeom prst="straightConnector1">
                <a:avLst/>
              </a:prstGeom>
              <a:ln w="381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ZoneTexte 17">
                <a:extLst>
                  <a:ext uri="{FF2B5EF4-FFF2-40B4-BE49-F238E27FC236}">
                    <a16:creationId xmlns:a16="http://schemas.microsoft.com/office/drawing/2014/main" id="{06AFBF94-85F8-4A1B-B57F-E3CBC5D9CC9D}"/>
                  </a:ext>
                </a:extLst>
              </p:cNvPr>
              <p:cNvSpPr txBox="1"/>
              <p:nvPr/>
            </p:nvSpPr>
            <p:spPr>
              <a:xfrm>
                <a:off x="5545015" y="3078580"/>
                <a:ext cx="570076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1600" b="1" dirty="0"/>
                  <a:t>Liste des dépendances</a:t>
                </a:r>
              </a:p>
            </p:txBody>
          </p:sp>
          <p:cxnSp>
            <p:nvCxnSpPr>
              <p:cNvPr id="20" name="Connecteur droit avec flèche 19">
                <a:extLst>
                  <a:ext uri="{FF2B5EF4-FFF2-40B4-BE49-F238E27FC236}">
                    <a16:creationId xmlns:a16="http://schemas.microsoft.com/office/drawing/2014/main" id="{8230435D-1343-4B20-AAEC-49A49AC25313}"/>
                  </a:ext>
                </a:extLst>
              </p:cNvPr>
              <p:cNvCxnSpPr/>
              <p:nvPr/>
            </p:nvCxnSpPr>
            <p:spPr>
              <a:xfrm flipH="1">
                <a:off x="3662515" y="3669078"/>
                <a:ext cx="1819284" cy="0"/>
              </a:xfrm>
              <a:prstGeom prst="straightConnector1">
                <a:avLst/>
              </a:prstGeom>
              <a:ln w="381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" name="ZoneTexte 20">
                <a:extLst>
                  <a:ext uri="{FF2B5EF4-FFF2-40B4-BE49-F238E27FC236}">
                    <a16:creationId xmlns:a16="http://schemas.microsoft.com/office/drawing/2014/main" id="{B841750E-9451-4125-9A5D-FD142F8785BB}"/>
                  </a:ext>
                </a:extLst>
              </p:cNvPr>
              <p:cNvSpPr txBox="1"/>
              <p:nvPr/>
            </p:nvSpPr>
            <p:spPr>
              <a:xfrm>
                <a:off x="4803112" y="3765675"/>
                <a:ext cx="570076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1600" b="1" dirty="0"/>
                  <a:t>Fichier de configuration de </a:t>
                </a:r>
                <a:r>
                  <a:rPr lang="fr-FR" sz="1600" b="1" dirty="0" err="1"/>
                  <a:t>yarn</a:t>
                </a:r>
                <a:endParaRPr lang="fr-FR" sz="1600" b="1" dirty="0"/>
              </a:p>
            </p:txBody>
          </p:sp>
          <p:cxnSp>
            <p:nvCxnSpPr>
              <p:cNvPr id="22" name="Connecteur droit avec flèche 21">
                <a:extLst>
                  <a:ext uri="{FF2B5EF4-FFF2-40B4-BE49-F238E27FC236}">
                    <a16:creationId xmlns:a16="http://schemas.microsoft.com/office/drawing/2014/main" id="{7D2AD42C-C2FD-48C3-83F9-63E7E6590CEC}"/>
                  </a:ext>
                </a:extLst>
              </p:cNvPr>
              <p:cNvCxnSpPr/>
              <p:nvPr/>
            </p:nvCxnSpPr>
            <p:spPr>
              <a:xfrm flipH="1">
                <a:off x="2958597" y="3926928"/>
                <a:ext cx="1819284" cy="0"/>
              </a:xfrm>
              <a:prstGeom prst="straightConnector1">
                <a:avLst/>
              </a:prstGeom>
              <a:ln w="381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9982672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837C0821-23E6-4444-8DF8-BABB8D03E8EA}"/>
              </a:ext>
            </a:extLst>
          </p:cNvPr>
          <p:cNvSpPr txBox="1"/>
          <p:nvPr/>
        </p:nvSpPr>
        <p:spPr>
          <a:xfrm>
            <a:off x="4867120" y="85013"/>
            <a:ext cx="40896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TP – Allumer avec un </a:t>
            </a:r>
            <a:r>
              <a:rPr lang="fr-FR" b="1" dirty="0" err="1"/>
              <a:t>timer</a:t>
            </a:r>
            <a:endParaRPr lang="fr-FR" b="1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DF059BFE-3605-4262-9942-28F1EAA90EBB}"/>
              </a:ext>
            </a:extLst>
          </p:cNvPr>
          <p:cNvSpPr txBox="1"/>
          <p:nvPr/>
        </p:nvSpPr>
        <p:spPr>
          <a:xfrm>
            <a:off x="1757322" y="454345"/>
            <a:ext cx="5219550" cy="506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fr-FR" sz="2000" b="1" dirty="0"/>
              <a:t>Les actions: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F5DB01EE-7C75-444E-90CB-7B4C16BCD1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9352" y="823677"/>
            <a:ext cx="6385994" cy="2984330"/>
          </a:xfrm>
          <a:prstGeom prst="rect">
            <a:avLst/>
          </a:prstGeom>
        </p:spPr>
      </p:pic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4720C354-DCF7-438C-B1D5-8574E5067C92}"/>
              </a:ext>
            </a:extLst>
          </p:cNvPr>
          <p:cNvCxnSpPr>
            <a:cxnSpLocks/>
          </p:cNvCxnSpPr>
          <p:nvPr/>
        </p:nvCxnSpPr>
        <p:spPr>
          <a:xfrm>
            <a:off x="10270587" y="2665038"/>
            <a:ext cx="0" cy="95961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06A6C98C-78D1-4BDB-B56B-2C9D23AE60BB}"/>
              </a:ext>
            </a:extLst>
          </p:cNvPr>
          <p:cNvCxnSpPr>
            <a:cxnSpLocks/>
          </p:cNvCxnSpPr>
          <p:nvPr/>
        </p:nvCxnSpPr>
        <p:spPr>
          <a:xfrm flipH="1">
            <a:off x="6976873" y="1375501"/>
            <a:ext cx="4628973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Image 14">
            <a:extLst>
              <a:ext uri="{FF2B5EF4-FFF2-40B4-BE49-F238E27FC236}">
                <a16:creationId xmlns:a16="http://schemas.microsoft.com/office/drawing/2014/main" id="{F87D7FC9-29EA-4386-B703-36D28F56059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662" r="21420"/>
          <a:stretch/>
        </p:blipFill>
        <p:spPr>
          <a:xfrm>
            <a:off x="1838077" y="4126556"/>
            <a:ext cx="4191302" cy="2731444"/>
          </a:xfrm>
          <a:prstGeom prst="rect">
            <a:avLst/>
          </a:prstGeom>
        </p:spPr>
      </p:pic>
      <p:sp>
        <p:nvSpPr>
          <p:cNvPr id="25" name="ZoneTexte 24">
            <a:extLst>
              <a:ext uri="{FF2B5EF4-FFF2-40B4-BE49-F238E27FC236}">
                <a16:creationId xmlns:a16="http://schemas.microsoft.com/office/drawing/2014/main" id="{437FC76D-8248-4B8D-B873-BD67D75E0341}"/>
              </a:ext>
            </a:extLst>
          </p:cNvPr>
          <p:cNvSpPr txBox="1"/>
          <p:nvPr/>
        </p:nvSpPr>
        <p:spPr>
          <a:xfrm>
            <a:off x="-50912" y="5325738"/>
            <a:ext cx="12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fr-FR" sz="4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82848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837C0821-23E6-4444-8DF8-BABB8D03E8EA}"/>
              </a:ext>
            </a:extLst>
          </p:cNvPr>
          <p:cNvSpPr txBox="1"/>
          <p:nvPr/>
        </p:nvSpPr>
        <p:spPr>
          <a:xfrm>
            <a:off x="4867120" y="85013"/>
            <a:ext cx="40896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TP – Allumer avec un </a:t>
            </a:r>
            <a:r>
              <a:rPr lang="fr-FR" b="1" dirty="0" err="1"/>
              <a:t>timer</a:t>
            </a:r>
            <a:endParaRPr lang="fr-FR" b="1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DF059BFE-3605-4262-9942-28F1EAA90EBB}"/>
              </a:ext>
            </a:extLst>
          </p:cNvPr>
          <p:cNvSpPr txBox="1"/>
          <p:nvPr/>
        </p:nvSpPr>
        <p:spPr>
          <a:xfrm>
            <a:off x="1757322" y="454345"/>
            <a:ext cx="5219550" cy="506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fr-FR" sz="2000" b="1" dirty="0"/>
              <a:t>Le </a:t>
            </a:r>
            <a:r>
              <a:rPr lang="fr-FR" sz="2000" b="1" dirty="0" err="1"/>
              <a:t>reducer</a:t>
            </a:r>
            <a:r>
              <a:rPr lang="fr-FR" sz="2000" b="1" dirty="0"/>
              <a:t>: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74A7379C-CB4F-48A0-9CA4-9AE2066959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8496" y="1985805"/>
            <a:ext cx="4618222" cy="2886389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6A7C8A90-2B8B-4B1D-B246-873EBC0071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0553" y="618372"/>
            <a:ext cx="5417936" cy="6154615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274B09C8-DB12-4F81-803F-A6BA554E7DF1}"/>
              </a:ext>
            </a:extLst>
          </p:cNvPr>
          <p:cNvSpPr txBox="1"/>
          <p:nvPr/>
        </p:nvSpPr>
        <p:spPr>
          <a:xfrm>
            <a:off x="-50912" y="5325738"/>
            <a:ext cx="12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fr-FR" sz="4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740104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837C0821-23E6-4444-8DF8-BABB8D03E8EA}"/>
              </a:ext>
            </a:extLst>
          </p:cNvPr>
          <p:cNvSpPr txBox="1"/>
          <p:nvPr/>
        </p:nvSpPr>
        <p:spPr>
          <a:xfrm>
            <a:off x="4867120" y="85013"/>
            <a:ext cx="40896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TP – Allumer avec un </a:t>
            </a:r>
            <a:r>
              <a:rPr lang="fr-FR" b="1" dirty="0" err="1"/>
              <a:t>timer</a:t>
            </a:r>
            <a:endParaRPr lang="fr-FR" b="1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DF059BFE-3605-4262-9942-28F1EAA90EBB}"/>
              </a:ext>
            </a:extLst>
          </p:cNvPr>
          <p:cNvSpPr txBox="1"/>
          <p:nvPr/>
        </p:nvSpPr>
        <p:spPr>
          <a:xfrm>
            <a:off x="1757322" y="454345"/>
            <a:ext cx="5219550" cy="34242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fr-FR" dirty="0"/>
              <a:t>Reprenons le TP d’hier : le bouton on/off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600" dirty="0"/>
              <a:t>On veut qu’une fois que l’on clique (alors que la lumière est éteinte) on lance un </a:t>
            </a:r>
            <a:r>
              <a:rPr lang="fr-FR" sz="1600" dirty="0" err="1"/>
              <a:t>timer</a:t>
            </a:r>
            <a:r>
              <a:rPr lang="fr-FR" sz="1600" dirty="0"/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600" dirty="0"/>
              <a:t>A la fin de ce </a:t>
            </a:r>
            <a:r>
              <a:rPr lang="fr-FR" sz="1600" dirty="0" err="1"/>
              <a:t>timer</a:t>
            </a:r>
            <a:r>
              <a:rPr lang="fr-FR" sz="1600" dirty="0"/>
              <a:t> on éteindra la lumière.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600" dirty="0">
                <a:highlight>
                  <a:srgbClr val="00FF00"/>
                </a:highlight>
              </a:rPr>
              <a:t>La durée du </a:t>
            </a:r>
            <a:r>
              <a:rPr lang="fr-FR" sz="1600" dirty="0" err="1">
                <a:highlight>
                  <a:srgbClr val="00FF00"/>
                </a:highlight>
              </a:rPr>
              <a:t>timer</a:t>
            </a:r>
            <a:r>
              <a:rPr lang="fr-FR" sz="1600" dirty="0">
                <a:highlight>
                  <a:srgbClr val="00FF00"/>
                </a:highlight>
              </a:rPr>
              <a:t> proviendra de l’input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600" dirty="0">
                <a:highlight>
                  <a:srgbClr val="00FF00"/>
                </a:highlight>
              </a:rPr>
              <a:t>Par défaut de 1000ms.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600" dirty="0">
                <a:highlight>
                  <a:srgbClr val="00FF00"/>
                </a:highlight>
              </a:rPr>
              <a:t>On veut qu’a chaque modification de l’input on envoie la nouvelle valeur du </a:t>
            </a:r>
            <a:r>
              <a:rPr lang="fr-FR" sz="1600" dirty="0" err="1">
                <a:highlight>
                  <a:srgbClr val="00FF00"/>
                </a:highlight>
              </a:rPr>
              <a:t>timer</a:t>
            </a:r>
            <a:r>
              <a:rPr lang="fr-FR" sz="1600" dirty="0">
                <a:highlight>
                  <a:srgbClr val="00FF00"/>
                </a:highlight>
              </a:rPr>
              <a:t> au state.</a:t>
            </a:r>
          </a:p>
          <a:p>
            <a:pPr>
              <a:lnSpc>
                <a:spcPct val="150000"/>
              </a:lnSpc>
            </a:pPr>
            <a:endParaRPr lang="fr-FR" sz="1600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671F8E15-A9E0-49D0-8DD5-D6E0816640F9}"/>
              </a:ext>
            </a:extLst>
          </p:cNvPr>
          <p:cNvSpPr txBox="1"/>
          <p:nvPr/>
        </p:nvSpPr>
        <p:spPr>
          <a:xfrm>
            <a:off x="1867050" y="5078938"/>
            <a:ext cx="6967728" cy="15314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fr-FR" sz="1600" dirty="0"/>
              <a:t>Pour info vous aurez besoin de :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fr-FR" sz="1600" dirty="0"/>
              <a:t>La méthode </a:t>
            </a:r>
            <a:r>
              <a:rPr lang="fr-FR" sz="1400" b="1" i="1" dirty="0" err="1"/>
              <a:t>store.getState</a:t>
            </a:r>
            <a:r>
              <a:rPr lang="fr-FR" sz="1400" b="1" i="1" dirty="0"/>
              <a:t>() </a:t>
            </a:r>
            <a:r>
              <a:rPr lang="fr-FR" sz="1600" dirty="0"/>
              <a:t>qui permet d’obtenir le state: </a:t>
            </a:r>
            <a:r>
              <a:rPr lang="fr-FR" sz="1400" b="1" i="1" dirty="0" err="1"/>
              <a:t>store.getState</a:t>
            </a:r>
            <a:r>
              <a:rPr lang="fr-FR" sz="1400" b="1" i="1" dirty="0"/>
              <a:t>().light </a:t>
            </a:r>
            <a:r>
              <a:rPr lang="fr-FR" sz="1600" dirty="0"/>
              <a:t>par exemple , renverra la valeur de light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fr-FR" sz="1600" dirty="0"/>
              <a:t>La méthode </a:t>
            </a:r>
            <a:r>
              <a:rPr lang="fr-FR" sz="1400" b="1" i="1" dirty="0" err="1"/>
              <a:t>store.dispatch</a:t>
            </a:r>
            <a:r>
              <a:rPr lang="fr-FR" sz="1400" b="1" i="1" dirty="0"/>
              <a:t>(</a:t>
            </a:r>
            <a:r>
              <a:rPr lang="fr-FR" sz="1400" b="1" i="1" dirty="0" err="1"/>
              <a:t>function</a:t>
            </a:r>
            <a:r>
              <a:rPr lang="fr-FR" sz="1400" b="1" i="1" dirty="0"/>
              <a:t>()) </a:t>
            </a:r>
            <a:r>
              <a:rPr lang="fr-FR" sz="1600" dirty="0"/>
              <a:t>qui permet de lancer une action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A39F2C5-A275-4449-BE75-F40057E1D5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51292" y="5078938"/>
            <a:ext cx="3395472" cy="156875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D3C1A998-224F-4172-AB4D-9541E753DFF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8488"/>
          <a:stretch/>
        </p:blipFill>
        <p:spPr>
          <a:xfrm>
            <a:off x="8736942" y="697413"/>
            <a:ext cx="3395471" cy="3625632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6975BA9F-8ED5-49D3-8EAB-7DF244B95A77}"/>
              </a:ext>
            </a:extLst>
          </p:cNvPr>
          <p:cNvSpPr txBox="1"/>
          <p:nvPr/>
        </p:nvSpPr>
        <p:spPr>
          <a:xfrm>
            <a:off x="-71009" y="5888444"/>
            <a:ext cx="12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fr-FR" sz="4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984678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837C0821-23E6-4444-8DF8-BABB8D03E8EA}"/>
              </a:ext>
            </a:extLst>
          </p:cNvPr>
          <p:cNvSpPr txBox="1"/>
          <p:nvPr/>
        </p:nvSpPr>
        <p:spPr>
          <a:xfrm>
            <a:off x="4867120" y="85013"/>
            <a:ext cx="40896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TP – Allumer avec un </a:t>
            </a:r>
            <a:r>
              <a:rPr lang="fr-FR" b="1" dirty="0" err="1"/>
              <a:t>timer</a:t>
            </a:r>
            <a:endParaRPr lang="fr-FR" b="1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DF059BFE-3605-4262-9942-28F1EAA90EBB}"/>
              </a:ext>
            </a:extLst>
          </p:cNvPr>
          <p:cNvSpPr txBox="1"/>
          <p:nvPr/>
        </p:nvSpPr>
        <p:spPr>
          <a:xfrm>
            <a:off x="1757322" y="454345"/>
            <a:ext cx="5219550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b="1" dirty="0"/>
              <a:t>Ajoutons le middleware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619D838C-6D7F-4730-8BBD-8C7662538C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1502" y="1288548"/>
            <a:ext cx="5090593" cy="5026503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B71D24FD-6A58-4A15-B16D-EEEF9EFE4A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8247" y="1957769"/>
            <a:ext cx="2872430" cy="368805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00F9BA72-4FB7-43B8-A70D-F2900796FA78}"/>
              </a:ext>
            </a:extLst>
          </p:cNvPr>
          <p:cNvCxnSpPr>
            <a:cxnSpLocks/>
          </p:cNvCxnSpPr>
          <p:nvPr/>
        </p:nvCxnSpPr>
        <p:spPr>
          <a:xfrm>
            <a:off x="6976872" y="2818925"/>
            <a:ext cx="381505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90D8EF67-3B1C-42FA-8EA3-B3BB8270298F}"/>
              </a:ext>
            </a:extLst>
          </p:cNvPr>
          <p:cNvCxnSpPr>
            <a:cxnSpLocks/>
          </p:cNvCxnSpPr>
          <p:nvPr/>
        </p:nvCxnSpPr>
        <p:spPr>
          <a:xfrm>
            <a:off x="7551302" y="3704855"/>
            <a:ext cx="2698017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ZoneTexte 11">
            <a:extLst>
              <a:ext uri="{FF2B5EF4-FFF2-40B4-BE49-F238E27FC236}">
                <a16:creationId xmlns:a16="http://schemas.microsoft.com/office/drawing/2014/main" id="{3F8C5320-A626-4678-B5A5-EAA061D145CF}"/>
              </a:ext>
            </a:extLst>
          </p:cNvPr>
          <p:cNvSpPr txBox="1"/>
          <p:nvPr/>
        </p:nvSpPr>
        <p:spPr>
          <a:xfrm>
            <a:off x="-71009" y="5888444"/>
            <a:ext cx="12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fr-FR" sz="4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372392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2837900C-D4F1-4B7B-B5F1-A112F73CB0A2}"/>
              </a:ext>
            </a:extLst>
          </p:cNvPr>
          <p:cNvSpPr txBox="1"/>
          <p:nvPr/>
        </p:nvSpPr>
        <p:spPr>
          <a:xfrm>
            <a:off x="1853512" y="523220"/>
            <a:ext cx="93293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Maintenant il faut configurer le store :</a:t>
            </a:r>
            <a:br>
              <a:rPr lang="fr-FR" dirty="0"/>
            </a:br>
            <a:endParaRPr lang="fr-FR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F438CA7E-CC5B-4482-8740-CD8CEBC4A2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8924" y="2892940"/>
            <a:ext cx="5790134" cy="3656141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AFD6941A-4E32-4E13-A146-5A134A836D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9979" y="863453"/>
            <a:ext cx="4078115" cy="941913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A9E155F0-29CE-4398-9BFF-52B31218BA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49979" y="1935123"/>
            <a:ext cx="4374420" cy="957817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E1BBB9A7-E9AA-4E44-B589-4E63F4B71CDC}"/>
              </a:ext>
            </a:extLst>
          </p:cNvPr>
          <p:cNvSpPr txBox="1"/>
          <p:nvPr/>
        </p:nvSpPr>
        <p:spPr>
          <a:xfrm>
            <a:off x="1853512" y="2351290"/>
            <a:ext cx="9329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dirty="0"/>
              <a:t>Configuration :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4DACA706-B5F2-4DE3-BA79-772E0003FAFB}"/>
              </a:ext>
            </a:extLst>
          </p:cNvPr>
          <p:cNvSpPr txBox="1"/>
          <p:nvPr/>
        </p:nvSpPr>
        <p:spPr>
          <a:xfrm>
            <a:off x="4867120" y="85013"/>
            <a:ext cx="40896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TP – Allumer avec un </a:t>
            </a:r>
            <a:r>
              <a:rPr lang="fr-FR" b="1" dirty="0" err="1"/>
              <a:t>timer</a:t>
            </a:r>
            <a:endParaRPr lang="fr-FR" b="1" dirty="0"/>
          </a:p>
        </p:txBody>
      </p:sp>
      <p:pic>
        <p:nvPicPr>
          <p:cNvPr id="5122" name="Picture 2" descr="RÃ©sultat de recherche d'images pour &quot;minion banana&quot;">
            <a:extLst>
              <a:ext uri="{FF2B5EF4-FFF2-40B4-BE49-F238E27FC236}">
                <a16:creationId xmlns:a16="http://schemas.microsoft.com/office/drawing/2014/main" id="{F758B39A-C0BF-4E52-8594-187DED3B48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99" y="3727939"/>
            <a:ext cx="2527160" cy="2527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823A1C32-0CC5-4DC4-BC64-527009F4A93E}"/>
              </a:ext>
            </a:extLst>
          </p:cNvPr>
          <p:cNvSpPr txBox="1"/>
          <p:nvPr/>
        </p:nvSpPr>
        <p:spPr>
          <a:xfrm>
            <a:off x="-71009" y="5888444"/>
            <a:ext cx="12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fr-FR" sz="4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092160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F143A286-1829-459F-8753-745540F42FDB}"/>
              </a:ext>
            </a:extLst>
          </p:cNvPr>
          <p:cNvSpPr txBox="1"/>
          <p:nvPr/>
        </p:nvSpPr>
        <p:spPr>
          <a:xfrm>
            <a:off x="-60960" y="924560"/>
            <a:ext cx="12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fr-FR" sz="4000" dirty="0"/>
              <a:t> </a:t>
            </a: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225CFB8C-6797-436C-B565-52C106836CAC}"/>
              </a:ext>
            </a:extLst>
          </p:cNvPr>
          <p:cNvSpPr txBox="1"/>
          <p:nvPr/>
        </p:nvSpPr>
        <p:spPr>
          <a:xfrm>
            <a:off x="1781908" y="0"/>
            <a:ext cx="104100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/>
              <a:t>Récap’ Mode d’emploi - Architecture 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47ADD0B-224D-4599-AA6B-B8C3A14498DB}"/>
              </a:ext>
            </a:extLst>
          </p:cNvPr>
          <p:cNvSpPr/>
          <p:nvPr/>
        </p:nvSpPr>
        <p:spPr>
          <a:xfrm>
            <a:off x="1755426" y="909171"/>
            <a:ext cx="720690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dirty="0"/>
              <a:t>Architecture</a:t>
            </a:r>
            <a:r>
              <a:rPr lang="fr-FR" dirty="0"/>
              <a:t> : On créer la structure de base pour employer React-</a:t>
            </a:r>
            <a:r>
              <a:rPr lang="fr-FR" dirty="0" err="1"/>
              <a:t>Redux</a:t>
            </a:r>
            <a:endParaRPr lang="fr-FR" dirty="0"/>
          </a:p>
          <a:p>
            <a:endParaRPr lang="fr-FR" dirty="0"/>
          </a:p>
        </p:txBody>
      </p:sp>
      <p:cxnSp>
        <p:nvCxnSpPr>
          <p:cNvPr id="8" name="Connecteur droit avec flèche 7">
            <a:extLst>
              <a:ext uri="{FF2B5EF4-FFF2-40B4-BE49-F238E27FC236}">
                <a16:creationId xmlns:a16="http://schemas.microsoft.com/office/drawing/2014/main" id="{226D29E3-991F-4010-BA07-C537CD8CB9F6}"/>
              </a:ext>
            </a:extLst>
          </p:cNvPr>
          <p:cNvCxnSpPr/>
          <p:nvPr/>
        </p:nvCxnSpPr>
        <p:spPr>
          <a:xfrm flipH="1">
            <a:off x="3689782" y="1737472"/>
            <a:ext cx="1819284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 2">
            <a:extLst>
              <a:ext uri="{FF2B5EF4-FFF2-40B4-BE49-F238E27FC236}">
                <a16:creationId xmlns:a16="http://schemas.microsoft.com/office/drawing/2014/main" id="{DE19F49C-BA09-439C-8F52-BA9CDB138E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3786" y="1374632"/>
            <a:ext cx="1495425" cy="2362200"/>
          </a:xfrm>
          <a:prstGeom prst="rect">
            <a:avLst/>
          </a:prstGeom>
        </p:spPr>
      </p:pic>
      <p:cxnSp>
        <p:nvCxnSpPr>
          <p:cNvPr id="24" name="Connecteur droit avec flèche 23">
            <a:extLst>
              <a:ext uri="{FF2B5EF4-FFF2-40B4-BE49-F238E27FC236}">
                <a16:creationId xmlns:a16="http://schemas.microsoft.com/office/drawing/2014/main" id="{AE2C7F80-432A-4458-98CB-D61A0AC241C4}"/>
              </a:ext>
            </a:extLst>
          </p:cNvPr>
          <p:cNvCxnSpPr/>
          <p:nvPr/>
        </p:nvCxnSpPr>
        <p:spPr>
          <a:xfrm flipH="1">
            <a:off x="3689782" y="1970259"/>
            <a:ext cx="1819284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cteur droit avec flèche 25">
            <a:extLst>
              <a:ext uri="{FF2B5EF4-FFF2-40B4-BE49-F238E27FC236}">
                <a16:creationId xmlns:a16="http://schemas.microsoft.com/office/drawing/2014/main" id="{F27A1A25-A83B-4E4E-B103-3264972D2361}"/>
              </a:ext>
            </a:extLst>
          </p:cNvPr>
          <p:cNvCxnSpPr/>
          <p:nvPr/>
        </p:nvCxnSpPr>
        <p:spPr>
          <a:xfrm flipH="1">
            <a:off x="3689782" y="2498892"/>
            <a:ext cx="1819284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Image 27">
            <a:extLst>
              <a:ext uri="{FF2B5EF4-FFF2-40B4-BE49-F238E27FC236}">
                <a16:creationId xmlns:a16="http://schemas.microsoft.com/office/drawing/2014/main" id="{739F6165-1B4F-425B-AEE0-29E9D26A4AB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565"/>
          <a:stretch/>
        </p:blipFill>
        <p:spPr>
          <a:xfrm>
            <a:off x="10390252" y="177866"/>
            <a:ext cx="1543050" cy="6496464"/>
          </a:xfrm>
          <a:prstGeom prst="rect">
            <a:avLst/>
          </a:prstGeom>
        </p:spPr>
      </p:pic>
      <p:cxnSp>
        <p:nvCxnSpPr>
          <p:cNvPr id="29" name="Connecteur droit avec flèche 28">
            <a:extLst>
              <a:ext uri="{FF2B5EF4-FFF2-40B4-BE49-F238E27FC236}">
                <a16:creationId xmlns:a16="http://schemas.microsoft.com/office/drawing/2014/main" id="{FE5186E5-C96D-421A-B796-A253F7276F06}"/>
              </a:ext>
            </a:extLst>
          </p:cNvPr>
          <p:cNvCxnSpPr/>
          <p:nvPr/>
        </p:nvCxnSpPr>
        <p:spPr>
          <a:xfrm flipH="1">
            <a:off x="3689782" y="3326206"/>
            <a:ext cx="1819284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avec flèche 29">
            <a:extLst>
              <a:ext uri="{FF2B5EF4-FFF2-40B4-BE49-F238E27FC236}">
                <a16:creationId xmlns:a16="http://schemas.microsoft.com/office/drawing/2014/main" id="{BE4E123E-0CFA-4771-97D6-2A4526E8D046}"/>
              </a:ext>
            </a:extLst>
          </p:cNvPr>
          <p:cNvCxnSpPr/>
          <p:nvPr/>
        </p:nvCxnSpPr>
        <p:spPr>
          <a:xfrm flipH="1">
            <a:off x="3689782" y="3599186"/>
            <a:ext cx="1819284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ZoneTexte 11">
            <a:extLst>
              <a:ext uri="{FF2B5EF4-FFF2-40B4-BE49-F238E27FC236}">
                <a16:creationId xmlns:a16="http://schemas.microsoft.com/office/drawing/2014/main" id="{FBDBBCB8-C671-41AC-8213-BE491264DFEA}"/>
              </a:ext>
            </a:extLst>
          </p:cNvPr>
          <p:cNvSpPr txBox="1"/>
          <p:nvPr/>
        </p:nvSpPr>
        <p:spPr>
          <a:xfrm>
            <a:off x="5523244" y="1555502"/>
            <a:ext cx="44743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/>
              <a:t>Le duo composant/container ( si notre composant à besoin de props)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5D8C5A50-A99F-4D9A-B247-CDAE41C4E9A0}"/>
              </a:ext>
            </a:extLst>
          </p:cNvPr>
          <p:cNvSpPr txBox="1"/>
          <p:nvPr/>
        </p:nvSpPr>
        <p:spPr>
          <a:xfrm>
            <a:off x="5599444" y="2319567"/>
            <a:ext cx="44743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/>
              <a:t>Le store : Action – </a:t>
            </a:r>
            <a:r>
              <a:rPr lang="fr-FR" sz="1600" b="1" dirty="0" err="1"/>
              <a:t>Reducer</a:t>
            </a:r>
            <a:r>
              <a:rPr lang="fr-FR" sz="1600" b="1" dirty="0"/>
              <a:t> - Index</a:t>
            </a: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43CC011E-AB37-45EA-95EA-FD473AD5A0A7}"/>
              </a:ext>
            </a:extLst>
          </p:cNvPr>
          <p:cNvSpPr txBox="1"/>
          <p:nvPr/>
        </p:nvSpPr>
        <p:spPr>
          <a:xfrm>
            <a:off x="5509066" y="3256821"/>
            <a:ext cx="44743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/>
              <a:t>Index d’entrée</a:t>
            </a:r>
          </a:p>
        </p:txBody>
      </p:sp>
      <p:pic>
        <p:nvPicPr>
          <p:cNvPr id="23" name="Image 22">
            <a:extLst>
              <a:ext uri="{FF2B5EF4-FFF2-40B4-BE49-F238E27FC236}">
                <a16:creationId xmlns:a16="http://schemas.microsoft.com/office/drawing/2014/main" id="{A382AD54-5845-4886-ABCE-EB83DAD2B0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5051" y="3948168"/>
            <a:ext cx="3980853" cy="2726162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12F95057-6EB5-487F-8A5A-370391145E98}"/>
              </a:ext>
            </a:extLst>
          </p:cNvPr>
          <p:cNvSpPr/>
          <p:nvPr/>
        </p:nvSpPr>
        <p:spPr>
          <a:xfrm>
            <a:off x="1755425" y="3969618"/>
            <a:ext cx="4365277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dirty="0"/>
              <a:t>Initialisation </a:t>
            </a:r>
            <a:br>
              <a:rPr lang="fr-FR" b="1" dirty="0"/>
            </a:br>
            <a:r>
              <a:rPr lang="fr-FR" sz="1600" dirty="0"/>
              <a:t>Ecrire le fichier index.js :</a:t>
            </a:r>
          </a:p>
          <a:p>
            <a:pPr marL="800100" lvl="1" indent="-342900">
              <a:buFont typeface="+mj-lt"/>
              <a:buAutoNum type="arabicPeriod"/>
            </a:pPr>
            <a:r>
              <a:rPr lang="fr-FR" sz="1600" dirty="0"/>
              <a:t>Importer les librairies</a:t>
            </a:r>
          </a:p>
          <a:p>
            <a:pPr marL="800100" lvl="1" indent="-342900">
              <a:buFont typeface="+mj-lt"/>
              <a:buAutoNum type="arabicPeriod"/>
            </a:pPr>
            <a:r>
              <a:rPr lang="fr-FR" sz="1600" dirty="0"/>
              <a:t>Encadrer notre main Composant par le Provider</a:t>
            </a:r>
          </a:p>
          <a:p>
            <a:pPr marL="800100" lvl="1" indent="-342900">
              <a:buFont typeface="+mj-lt"/>
              <a:buAutoNum type="arabicPeriod"/>
            </a:pPr>
            <a:r>
              <a:rPr lang="fr-FR" sz="1600" dirty="0"/>
              <a:t>Instancier le </a:t>
            </a:r>
            <a:r>
              <a:rPr lang="fr-FR" sz="1600" dirty="0" err="1"/>
              <a:t>render</a:t>
            </a:r>
            <a:r>
              <a:rPr lang="fr-FR" sz="1600" dirty="0"/>
              <a:t> pour nous lier au DOM.</a:t>
            </a:r>
          </a:p>
          <a:p>
            <a:pPr marL="800100" lvl="1" indent="-342900">
              <a:buFont typeface="+mj-lt"/>
              <a:buAutoNum type="arabicPeriod"/>
            </a:pPr>
            <a:r>
              <a:rPr lang="fr-FR" sz="1600" dirty="0"/>
              <a:t>C’est le premier code exécuté, on peut en profiter pour effectuer une action d’initialisation.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840570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F143A286-1829-459F-8753-745540F42FDB}"/>
              </a:ext>
            </a:extLst>
          </p:cNvPr>
          <p:cNvSpPr txBox="1"/>
          <p:nvPr/>
        </p:nvSpPr>
        <p:spPr>
          <a:xfrm>
            <a:off x="-40864" y="1457122"/>
            <a:ext cx="12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fr-FR" sz="4000" dirty="0"/>
              <a:t> </a:t>
            </a: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225CFB8C-6797-436C-B565-52C106836CAC}"/>
              </a:ext>
            </a:extLst>
          </p:cNvPr>
          <p:cNvSpPr txBox="1"/>
          <p:nvPr/>
        </p:nvSpPr>
        <p:spPr>
          <a:xfrm>
            <a:off x="1781908" y="0"/>
            <a:ext cx="104100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/>
              <a:t>Récap’ Mode d’emploi - Etape 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B0E6E3E-E84B-477D-919B-22FB9AD4AE43}"/>
              </a:ext>
            </a:extLst>
          </p:cNvPr>
          <p:cNvSpPr/>
          <p:nvPr/>
        </p:nvSpPr>
        <p:spPr>
          <a:xfrm>
            <a:off x="1755426" y="909171"/>
            <a:ext cx="10091581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dirty="0"/>
              <a:t>Initialiser</a:t>
            </a:r>
            <a:r>
              <a:rPr lang="fr-FR" dirty="0"/>
              <a:t> : On créer nos différents composants sans utiliser </a:t>
            </a:r>
            <a:r>
              <a:rPr lang="fr-FR" dirty="0" err="1"/>
              <a:t>redux</a:t>
            </a:r>
            <a:r>
              <a:rPr lang="fr-FR" dirty="0"/>
              <a:t>, on écris à la main nos props, et on rajoute le style. </a:t>
            </a:r>
            <a:br>
              <a:rPr lang="fr-FR" dirty="0"/>
            </a:br>
            <a:r>
              <a:rPr lang="fr-FR" dirty="0"/>
              <a:t>Cela permet de valider notre application et de mieux réfléchir à ce que l’on veut voir apparaitre.</a:t>
            </a:r>
          </a:p>
          <a:p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dirty="0"/>
              <a:t>Création des containers </a:t>
            </a:r>
            <a:r>
              <a:rPr lang="fr-FR" dirty="0"/>
              <a:t>: Pour chaque composant nécessitant de props, on va créer un container. </a:t>
            </a: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677F03B7-9EB6-43AD-8290-5B86DCD128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9614" y="2386499"/>
            <a:ext cx="5538386" cy="4471501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F5F6C8EB-2027-44C8-BE72-CB5F3B301A2F}"/>
              </a:ext>
            </a:extLst>
          </p:cNvPr>
          <p:cNvSpPr/>
          <p:nvPr/>
        </p:nvSpPr>
        <p:spPr>
          <a:xfrm>
            <a:off x="7562188" y="2486343"/>
            <a:ext cx="4284819" cy="42043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fr-FR" dirty="0"/>
              <a:t>Import de la fonction </a:t>
            </a:r>
            <a:r>
              <a:rPr lang="fr-FR" dirty="0" err="1"/>
              <a:t>connect</a:t>
            </a:r>
            <a:r>
              <a:rPr lang="fr-FR" dirty="0"/>
              <a:t> de </a:t>
            </a:r>
            <a:r>
              <a:rPr lang="fr-FR" dirty="0" err="1"/>
              <a:t>react-redux</a:t>
            </a:r>
            <a:endParaRPr lang="fr-FR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fr-FR" dirty="0"/>
              <a:t>Import du composant lié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fr-FR" dirty="0"/>
              <a:t>Import des actions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fr-FR" dirty="0" err="1"/>
              <a:t>Creation</a:t>
            </a:r>
            <a:r>
              <a:rPr lang="fr-FR" dirty="0"/>
              <a:t> du </a:t>
            </a:r>
            <a:r>
              <a:rPr lang="fr-FR" dirty="0" err="1"/>
              <a:t>mapStateToProps</a:t>
            </a:r>
            <a:r>
              <a:rPr lang="fr-FR" dirty="0"/>
              <a:t> et de </a:t>
            </a:r>
            <a:r>
              <a:rPr lang="fr-FR" dirty="0" err="1"/>
              <a:t>mapDispatchToProps</a:t>
            </a:r>
            <a:endParaRPr lang="fr-FR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fr-FR" dirty="0"/>
              <a:t>Création de la </a:t>
            </a:r>
            <a:r>
              <a:rPr lang="fr-FR" dirty="0" err="1"/>
              <a:t>const</a:t>
            </a:r>
            <a:r>
              <a:rPr lang="fr-FR" dirty="0"/>
              <a:t> Container égale à l’instance de la fonction </a:t>
            </a:r>
            <a:r>
              <a:rPr lang="fr-FR" dirty="0" err="1"/>
              <a:t>connect</a:t>
            </a:r>
            <a:endParaRPr lang="fr-FR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fr-FR" dirty="0"/>
              <a:t>Ne pas oublier l’export</a:t>
            </a:r>
            <a:br>
              <a:rPr lang="fr-FR" dirty="0"/>
            </a:b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544816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ZoneTexte 32">
            <a:extLst>
              <a:ext uri="{FF2B5EF4-FFF2-40B4-BE49-F238E27FC236}">
                <a16:creationId xmlns:a16="http://schemas.microsoft.com/office/drawing/2014/main" id="{225CFB8C-6797-436C-B565-52C106836CAC}"/>
              </a:ext>
            </a:extLst>
          </p:cNvPr>
          <p:cNvSpPr txBox="1"/>
          <p:nvPr/>
        </p:nvSpPr>
        <p:spPr>
          <a:xfrm>
            <a:off x="1781908" y="0"/>
            <a:ext cx="104100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/>
              <a:t>Récap’ Mode d’emploi - Etape  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B0E6E3E-E84B-477D-919B-22FB9AD4AE43}"/>
              </a:ext>
            </a:extLst>
          </p:cNvPr>
          <p:cNvSpPr/>
          <p:nvPr/>
        </p:nvSpPr>
        <p:spPr>
          <a:xfrm>
            <a:off x="1755426" y="909171"/>
            <a:ext cx="1009158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dirty="0"/>
              <a:t>Création des actions</a:t>
            </a:r>
            <a:r>
              <a:rPr lang="fr-FR" dirty="0"/>
              <a:t> : Une fois nos </a:t>
            </a:r>
            <a:r>
              <a:rPr lang="fr-FR" dirty="0" err="1"/>
              <a:t>events</a:t>
            </a:r>
            <a:r>
              <a:rPr lang="fr-FR" dirty="0"/>
              <a:t>/méthodes créés, il faut les stocker dans notre fichier action pour qu’ils soient disponible au </a:t>
            </a:r>
            <a:r>
              <a:rPr lang="fr-FR" dirty="0" err="1"/>
              <a:t>reducer</a:t>
            </a:r>
            <a:r>
              <a:rPr lang="fr-FR" dirty="0"/>
              <a:t> et aux containers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5F6C8EB-2027-44C8-BE72-CB5F3B301A2F}"/>
              </a:ext>
            </a:extLst>
          </p:cNvPr>
          <p:cNvSpPr/>
          <p:nvPr/>
        </p:nvSpPr>
        <p:spPr>
          <a:xfrm>
            <a:off x="6801216" y="1895432"/>
            <a:ext cx="4284819" cy="21268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fr-FR" dirty="0"/>
              <a:t>Exporter les types d’action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fr-FR" dirty="0"/>
              <a:t>Exporter les actions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fr-FR" dirty="0"/>
              <a:t>Pour éviter les erreurs choisir ou pas de mettre le value </a:t>
            </a:r>
            <a:br>
              <a:rPr lang="fr-FR" dirty="0"/>
            </a:br>
            <a:endParaRPr lang="fr-FR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4D039C9D-96EA-4849-AC38-721FFB720E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7222" y="1895432"/>
            <a:ext cx="4393433" cy="3105703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6FC6E1F5-F71A-4056-81E4-31B0BFED3323}"/>
              </a:ext>
            </a:extLst>
          </p:cNvPr>
          <p:cNvSpPr txBox="1"/>
          <p:nvPr/>
        </p:nvSpPr>
        <p:spPr>
          <a:xfrm>
            <a:off x="-40864" y="1457122"/>
            <a:ext cx="12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fr-FR" sz="4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065478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ZoneTexte 32">
            <a:extLst>
              <a:ext uri="{FF2B5EF4-FFF2-40B4-BE49-F238E27FC236}">
                <a16:creationId xmlns:a16="http://schemas.microsoft.com/office/drawing/2014/main" id="{225CFB8C-6797-436C-B565-52C106836CAC}"/>
              </a:ext>
            </a:extLst>
          </p:cNvPr>
          <p:cNvSpPr txBox="1"/>
          <p:nvPr/>
        </p:nvSpPr>
        <p:spPr>
          <a:xfrm>
            <a:off x="1781908" y="0"/>
            <a:ext cx="104100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/>
              <a:t>Récap’ Mode d’emploi - Etape  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B0E6E3E-E84B-477D-919B-22FB9AD4AE43}"/>
              </a:ext>
            </a:extLst>
          </p:cNvPr>
          <p:cNvSpPr/>
          <p:nvPr/>
        </p:nvSpPr>
        <p:spPr>
          <a:xfrm>
            <a:off x="1755426" y="909171"/>
            <a:ext cx="1009158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dirty="0"/>
              <a:t>Création du </a:t>
            </a:r>
            <a:r>
              <a:rPr lang="fr-FR" b="1" dirty="0" err="1"/>
              <a:t>reducer</a:t>
            </a:r>
            <a:r>
              <a:rPr lang="fr-FR" b="1" dirty="0"/>
              <a:t> : </a:t>
            </a:r>
            <a:r>
              <a:rPr lang="fr-FR" dirty="0"/>
              <a:t>Il ne reste plus que le cœur de notre application, le </a:t>
            </a:r>
            <a:r>
              <a:rPr lang="fr-FR" dirty="0" err="1"/>
              <a:t>reducer</a:t>
            </a:r>
            <a:endParaRPr lang="fr-FR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5F6C8EB-2027-44C8-BE72-CB5F3B301A2F}"/>
              </a:ext>
            </a:extLst>
          </p:cNvPr>
          <p:cNvSpPr/>
          <p:nvPr/>
        </p:nvSpPr>
        <p:spPr>
          <a:xfrm>
            <a:off x="7562188" y="1380320"/>
            <a:ext cx="4284819" cy="37888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fr-FR" dirty="0"/>
              <a:t>Importer les actions / exporter le </a:t>
            </a:r>
            <a:r>
              <a:rPr lang="fr-FR" dirty="0" err="1"/>
              <a:t>reducer</a:t>
            </a:r>
            <a:endParaRPr lang="fr-FR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fr-FR" dirty="0"/>
              <a:t>Créer l’</a:t>
            </a:r>
            <a:r>
              <a:rPr lang="fr-FR" dirty="0" err="1"/>
              <a:t>initialState</a:t>
            </a:r>
            <a:r>
              <a:rPr lang="fr-FR" dirty="0"/>
              <a:t> et le </a:t>
            </a:r>
            <a:r>
              <a:rPr lang="fr-FR" dirty="0" err="1"/>
              <a:t>reducer</a:t>
            </a:r>
            <a:endParaRPr lang="fr-FR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fr-FR" dirty="0"/>
              <a:t>Créer la boucle Switch avec le default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fr-FR" dirty="0"/>
              <a:t>Ajouter les différents cases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fr-FR" dirty="0"/>
              <a:t>Ajouter le code fonctionnel pour chaque case et retourner le nouveau state.</a:t>
            </a:r>
            <a:br>
              <a:rPr lang="fr-FR" dirty="0"/>
            </a:br>
            <a:endParaRPr lang="fr-FR" dirty="0"/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DC4BCAB8-AEE2-4E2E-8381-75EF2EF6EA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0289" y="1380320"/>
            <a:ext cx="5475821" cy="3621959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F6C4F0CF-2D20-40E5-82C8-096AECF9AE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0289" y="5106608"/>
            <a:ext cx="1415764" cy="985483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B03BAFEC-326B-4FFC-80C7-6492A902D9BC}"/>
              </a:ext>
            </a:extLst>
          </p:cNvPr>
          <p:cNvSpPr txBox="1"/>
          <p:nvPr/>
        </p:nvSpPr>
        <p:spPr>
          <a:xfrm>
            <a:off x="-40864" y="1457122"/>
            <a:ext cx="12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fr-FR" sz="4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539588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ZoneTexte 32">
            <a:extLst>
              <a:ext uri="{FF2B5EF4-FFF2-40B4-BE49-F238E27FC236}">
                <a16:creationId xmlns:a16="http://schemas.microsoft.com/office/drawing/2014/main" id="{225CFB8C-6797-436C-B565-52C106836CAC}"/>
              </a:ext>
            </a:extLst>
          </p:cNvPr>
          <p:cNvSpPr txBox="1"/>
          <p:nvPr/>
        </p:nvSpPr>
        <p:spPr>
          <a:xfrm>
            <a:off x="1781908" y="0"/>
            <a:ext cx="104100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/>
              <a:t>Récap’ Mode d’emploi  - Bonne Pratique 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B0E6E3E-E84B-477D-919B-22FB9AD4AE43}"/>
              </a:ext>
            </a:extLst>
          </p:cNvPr>
          <p:cNvSpPr/>
          <p:nvPr/>
        </p:nvSpPr>
        <p:spPr>
          <a:xfrm>
            <a:off x="1755426" y="909171"/>
            <a:ext cx="1009158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dirty="0"/>
              <a:t>Création du </a:t>
            </a:r>
            <a:r>
              <a:rPr lang="fr-FR" b="1" dirty="0" err="1"/>
              <a:t>reducer</a:t>
            </a:r>
            <a:r>
              <a:rPr lang="fr-FR" b="1" dirty="0"/>
              <a:t> : </a:t>
            </a:r>
            <a:r>
              <a:rPr lang="fr-FR" dirty="0"/>
              <a:t>Attention au return du state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5F6C8EB-2027-44C8-BE72-CB5F3B301A2F}"/>
              </a:ext>
            </a:extLst>
          </p:cNvPr>
          <p:cNvSpPr/>
          <p:nvPr/>
        </p:nvSpPr>
        <p:spPr>
          <a:xfrm>
            <a:off x="2146997" y="2425348"/>
            <a:ext cx="4284819" cy="8803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br>
              <a:rPr lang="fr-FR" dirty="0"/>
            </a:br>
            <a:endParaRPr lang="fr-FR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8ECFEEC0-9C37-4BB1-8D5C-A57884FBFC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7892" y="1278503"/>
            <a:ext cx="6559009" cy="535538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C8193AE-84E7-4987-84EF-A7DEFAFB656F}"/>
              </a:ext>
            </a:extLst>
          </p:cNvPr>
          <p:cNvSpPr/>
          <p:nvPr/>
        </p:nvSpPr>
        <p:spPr>
          <a:xfrm>
            <a:off x="9053565" y="3619768"/>
            <a:ext cx="279344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600" b="1" i="1" dirty="0"/>
              <a:t>https://redux.js.org/recipes/structuringreducers/immutableupdatepatterns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C8C43837-A8E9-4231-914D-81CF76B18496}"/>
              </a:ext>
            </a:extLst>
          </p:cNvPr>
          <p:cNvSpPr txBox="1"/>
          <p:nvPr/>
        </p:nvSpPr>
        <p:spPr>
          <a:xfrm>
            <a:off x="-30816" y="2039926"/>
            <a:ext cx="12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fr-FR" sz="4000" b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055764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ZoneTexte 32">
            <a:extLst>
              <a:ext uri="{FF2B5EF4-FFF2-40B4-BE49-F238E27FC236}">
                <a16:creationId xmlns:a16="http://schemas.microsoft.com/office/drawing/2014/main" id="{225CFB8C-6797-436C-B565-52C106836CAC}"/>
              </a:ext>
            </a:extLst>
          </p:cNvPr>
          <p:cNvSpPr txBox="1"/>
          <p:nvPr/>
        </p:nvSpPr>
        <p:spPr>
          <a:xfrm>
            <a:off x="1781908" y="0"/>
            <a:ext cx="104100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/>
              <a:t>Récap’ Mode d’emploi – Bonne Pratique 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B0E6E3E-E84B-477D-919B-22FB9AD4AE43}"/>
              </a:ext>
            </a:extLst>
          </p:cNvPr>
          <p:cNvSpPr/>
          <p:nvPr/>
        </p:nvSpPr>
        <p:spPr>
          <a:xfrm>
            <a:off x="1755426" y="909171"/>
            <a:ext cx="10091581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dirty="0"/>
              <a:t>Bonnes pratiques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Utiliser les fonctions </a:t>
            </a:r>
            <a:r>
              <a:rPr lang="fr-FR" dirty="0" err="1"/>
              <a:t>filter</a:t>
            </a:r>
            <a:r>
              <a:rPr lang="fr-FR" dirty="0"/>
              <a:t>/</a:t>
            </a:r>
            <a:r>
              <a:rPr lang="fr-FR" dirty="0" err="1"/>
              <a:t>map</a:t>
            </a:r>
            <a:r>
              <a:rPr lang="fr-FR" dirty="0"/>
              <a:t> qui retournent un nouveau tableau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u="sng" dirty="0"/>
              <a:t>/!\ Une fois initié, le state </a:t>
            </a:r>
            <a:r>
              <a:rPr lang="fr-FR" b="1" u="sng"/>
              <a:t>ne doit </a:t>
            </a:r>
            <a:r>
              <a:rPr lang="fr-FR" b="1" u="sng" dirty="0"/>
              <a:t>pas </a:t>
            </a:r>
            <a:r>
              <a:rPr lang="fr-FR" b="1" u="sng"/>
              <a:t>être modifié : on n’ajoute</a:t>
            </a:r>
            <a:r>
              <a:rPr lang="fr-FR" b="1" u="sng" dirty="0"/>
              <a:t>/ne supprime pas d’élément</a:t>
            </a:r>
            <a:r>
              <a:rPr lang="fr-FR" dirty="0"/>
              <a:t> </a:t>
            </a:r>
            <a:br>
              <a:rPr lang="fr-FR" dirty="0"/>
            </a:br>
            <a:br>
              <a:rPr lang="fr-FR" dirty="0"/>
            </a:br>
            <a:br>
              <a:rPr lang="fr-FR" dirty="0"/>
            </a:br>
            <a:br>
              <a:rPr lang="fr-FR" dirty="0"/>
            </a:br>
            <a:endParaRPr lang="fr-FR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5F6C8EB-2027-44C8-BE72-CB5F3B301A2F}"/>
              </a:ext>
            </a:extLst>
          </p:cNvPr>
          <p:cNvSpPr/>
          <p:nvPr/>
        </p:nvSpPr>
        <p:spPr>
          <a:xfrm>
            <a:off x="2146997" y="2425348"/>
            <a:ext cx="4284819" cy="8803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br>
              <a:rPr lang="fr-FR" dirty="0"/>
            </a:br>
            <a:endParaRPr lang="fr-FR" dirty="0"/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BCC732FB-5662-4D24-AA54-D5A538E235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6997" y="1402159"/>
            <a:ext cx="5248275" cy="323850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D0924A5C-26E9-4110-A65F-892BB8AB4B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41" y="1977842"/>
            <a:ext cx="4295775" cy="1066800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E7DCBE98-3649-43B9-B936-F4337DA4A955}"/>
              </a:ext>
            </a:extLst>
          </p:cNvPr>
          <p:cNvSpPr txBox="1"/>
          <p:nvPr/>
        </p:nvSpPr>
        <p:spPr>
          <a:xfrm>
            <a:off x="-30816" y="2039926"/>
            <a:ext cx="12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fr-FR" sz="4000" b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629089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ZoneTexte 32">
            <a:extLst>
              <a:ext uri="{FF2B5EF4-FFF2-40B4-BE49-F238E27FC236}">
                <a16:creationId xmlns:a16="http://schemas.microsoft.com/office/drawing/2014/main" id="{225CFB8C-6797-436C-B565-52C106836CAC}"/>
              </a:ext>
            </a:extLst>
          </p:cNvPr>
          <p:cNvSpPr txBox="1"/>
          <p:nvPr/>
        </p:nvSpPr>
        <p:spPr>
          <a:xfrm>
            <a:off x="1781908" y="0"/>
            <a:ext cx="104100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/>
              <a:t>Récap’ Mode d’emploi  - Atomiser votre projet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B0E6E3E-E84B-477D-919B-22FB9AD4AE43}"/>
              </a:ext>
            </a:extLst>
          </p:cNvPr>
          <p:cNvSpPr/>
          <p:nvPr/>
        </p:nvSpPr>
        <p:spPr>
          <a:xfrm>
            <a:off x="1775522" y="878693"/>
            <a:ext cx="1009158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Eviter d’avoir des niveaux d’imbrication dans votre state </a:t>
            </a:r>
            <a:r>
              <a:rPr lang="fr-FR" dirty="0">
                <a:sym typeface="Wingdings" panose="05000000000000000000" pitchFamily="2" charset="2"/>
              </a:rPr>
              <a:t> faite plutôt plusieurs </a:t>
            </a:r>
            <a:r>
              <a:rPr lang="fr-FR" dirty="0" err="1">
                <a:sym typeface="Wingdings" panose="05000000000000000000" pitchFamily="2" charset="2"/>
              </a:rPr>
              <a:t>reducers</a:t>
            </a:r>
            <a:endParaRPr lang="fr-FR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5F6C8EB-2027-44C8-BE72-CB5F3B301A2F}"/>
              </a:ext>
            </a:extLst>
          </p:cNvPr>
          <p:cNvSpPr/>
          <p:nvPr/>
        </p:nvSpPr>
        <p:spPr>
          <a:xfrm>
            <a:off x="2146997" y="2425348"/>
            <a:ext cx="4284819" cy="8803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br>
              <a:rPr lang="fr-FR" dirty="0"/>
            </a:br>
            <a:endParaRPr lang="fr-FR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0BC3DB2-A1B6-44DF-905D-CB4033F25651}"/>
              </a:ext>
            </a:extLst>
          </p:cNvPr>
          <p:cNvSpPr/>
          <p:nvPr/>
        </p:nvSpPr>
        <p:spPr>
          <a:xfrm>
            <a:off x="7023799" y="1278503"/>
            <a:ext cx="5094514" cy="241695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8" name="Image 17">
            <a:extLst>
              <a:ext uri="{FF2B5EF4-FFF2-40B4-BE49-F238E27FC236}">
                <a16:creationId xmlns:a16="http://schemas.microsoft.com/office/drawing/2014/main" id="{A45FBC15-015A-46B2-B188-51AF26F756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4191" y="1432483"/>
            <a:ext cx="1209675" cy="1295400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08AEB6A4-42F3-444B-8AB1-2733210095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0215" y="1410778"/>
            <a:ext cx="3371098" cy="2284678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A45ACC84-AFD3-4841-BE6C-048622A6DE0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0131" b="-1574"/>
          <a:stretch/>
        </p:blipFill>
        <p:spPr>
          <a:xfrm>
            <a:off x="7106383" y="2901841"/>
            <a:ext cx="4938346" cy="638548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9E21AF47-4A86-4A95-A480-E42CD7DF843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4660" r="40422" b="9006"/>
          <a:stretch/>
        </p:blipFill>
        <p:spPr>
          <a:xfrm>
            <a:off x="7106383" y="2473992"/>
            <a:ext cx="3274350" cy="208504"/>
          </a:xfrm>
          <a:prstGeom prst="rect">
            <a:avLst/>
          </a:prstGeom>
        </p:spPr>
      </p:pic>
      <p:sp>
        <p:nvSpPr>
          <p:cNvPr id="23" name="ZoneTexte 22">
            <a:extLst>
              <a:ext uri="{FF2B5EF4-FFF2-40B4-BE49-F238E27FC236}">
                <a16:creationId xmlns:a16="http://schemas.microsoft.com/office/drawing/2014/main" id="{30E8D14E-4A1F-48B9-8F9F-0239A1238AF8}"/>
              </a:ext>
            </a:extLst>
          </p:cNvPr>
          <p:cNvSpPr txBox="1"/>
          <p:nvPr/>
        </p:nvSpPr>
        <p:spPr>
          <a:xfrm>
            <a:off x="7106383" y="1374995"/>
            <a:ext cx="1207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highlight>
                  <a:srgbClr val="FFFF00"/>
                </a:highlight>
              </a:rPr>
              <a:t>store.JS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783C5658-CA71-4E19-81D9-E3AEB73D1BAF}"/>
              </a:ext>
            </a:extLst>
          </p:cNvPr>
          <p:cNvSpPr txBox="1"/>
          <p:nvPr/>
        </p:nvSpPr>
        <p:spPr>
          <a:xfrm>
            <a:off x="5715060" y="3336327"/>
            <a:ext cx="1207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highlight>
                  <a:srgbClr val="FFFF00"/>
                </a:highlight>
              </a:rPr>
              <a:t>reducer.JS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1D774C90-7464-4EE9-8782-F1F9235DA0F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73716" y="4538768"/>
            <a:ext cx="1200150" cy="1076325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0C868D4D-0D48-4693-A216-0686392F4179}"/>
              </a:ext>
            </a:extLst>
          </p:cNvPr>
          <p:cNvSpPr/>
          <p:nvPr/>
        </p:nvSpPr>
        <p:spPr>
          <a:xfrm>
            <a:off x="1781908" y="3855924"/>
            <a:ext cx="1009158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Idem pour les actions</a:t>
            </a: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D5CBB400-8480-41CF-AF66-C3BDBF3E39F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3274" b="9734"/>
          <a:stretch/>
        </p:blipFill>
        <p:spPr>
          <a:xfrm>
            <a:off x="5970136" y="5752995"/>
            <a:ext cx="6096000" cy="828675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203B621F-4212-4207-AEAB-56F5CE54A24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70136" y="4710026"/>
            <a:ext cx="5372100" cy="828675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C048CF47-C21C-42FB-ABDD-EC85C0B3EFE0}"/>
              </a:ext>
            </a:extLst>
          </p:cNvPr>
          <p:cNvSpPr txBox="1"/>
          <p:nvPr/>
        </p:nvSpPr>
        <p:spPr>
          <a:xfrm>
            <a:off x="5135764" y="4259084"/>
            <a:ext cx="59033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u="sng" dirty="0"/>
              <a:t>/!\ Lorsqu’on sépare les </a:t>
            </a:r>
            <a:r>
              <a:rPr lang="fr-FR" b="1" u="sng" dirty="0" err="1"/>
              <a:t>reducer</a:t>
            </a:r>
            <a:r>
              <a:rPr lang="fr-FR" b="1" u="sng" dirty="0"/>
              <a:t> (et donc les states) :</a:t>
            </a:r>
            <a:r>
              <a:rPr lang="fr-FR" dirty="0"/>
              <a:t> </a:t>
            </a:r>
          </a:p>
        </p:txBody>
      </p:sp>
      <p:sp>
        <p:nvSpPr>
          <p:cNvPr id="10" name="Signe de multiplication 9">
            <a:extLst>
              <a:ext uri="{FF2B5EF4-FFF2-40B4-BE49-F238E27FC236}">
                <a16:creationId xmlns:a16="http://schemas.microsoft.com/office/drawing/2014/main" id="{C4AC1588-0C95-4BA3-9FCC-B417B67CC86C}"/>
              </a:ext>
            </a:extLst>
          </p:cNvPr>
          <p:cNvSpPr/>
          <p:nvPr/>
        </p:nvSpPr>
        <p:spPr>
          <a:xfrm>
            <a:off x="5135764" y="4780801"/>
            <a:ext cx="622998" cy="722466"/>
          </a:xfrm>
          <a:prstGeom prst="mathMultiply">
            <a:avLst>
              <a:gd name="adj1" fmla="val 15771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67E57D1D-E727-4614-9605-AAF69EB3F97C}"/>
              </a:ext>
            </a:extLst>
          </p:cNvPr>
          <p:cNvSpPr txBox="1"/>
          <p:nvPr/>
        </p:nvSpPr>
        <p:spPr>
          <a:xfrm>
            <a:off x="5135764" y="5780421"/>
            <a:ext cx="127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00FF00"/>
              </a:buClr>
              <a:buFont typeface="Wingdings" panose="05000000000000000000" pitchFamily="2" charset="2"/>
              <a:buChar char="ü"/>
            </a:pPr>
            <a:r>
              <a:rPr lang="fr-FR" sz="6000" dirty="0">
                <a:solidFill>
                  <a:srgbClr val="00CC66"/>
                </a:solidFill>
              </a:rPr>
              <a:t> </a:t>
            </a:r>
          </a:p>
        </p:txBody>
      </p:sp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E81F9F35-491E-4AE2-9F67-3440CDCA1654}"/>
              </a:ext>
            </a:extLst>
          </p:cNvPr>
          <p:cNvCxnSpPr>
            <a:cxnSpLocks/>
          </p:cNvCxnSpPr>
          <p:nvPr/>
        </p:nvCxnSpPr>
        <p:spPr>
          <a:xfrm>
            <a:off x="9339944" y="6296284"/>
            <a:ext cx="457199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ZoneTexte 27">
            <a:extLst>
              <a:ext uri="{FF2B5EF4-FFF2-40B4-BE49-F238E27FC236}">
                <a16:creationId xmlns:a16="http://schemas.microsoft.com/office/drawing/2014/main" id="{F640BC74-3FCC-4EBF-922E-085760AED487}"/>
              </a:ext>
            </a:extLst>
          </p:cNvPr>
          <p:cNvSpPr txBox="1"/>
          <p:nvPr/>
        </p:nvSpPr>
        <p:spPr>
          <a:xfrm>
            <a:off x="-30816" y="2039926"/>
            <a:ext cx="12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fr-FR" sz="4000" b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44618816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onception personnalisé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3555</TotalTime>
  <Words>1016</Words>
  <Application>Microsoft Office PowerPoint</Application>
  <PresentationFormat>Grand écran</PresentationFormat>
  <Paragraphs>166</Paragraphs>
  <Slides>24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4</vt:i4>
      </vt:variant>
      <vt:variant>
        <vt:lpstr>Titres des diapositives</vt:lpstr>
      </vt:variant>
      <vt:variant>
        <vt:i4>24</vt:i4>
      </vt:variant>
    </vt:vector>
  </HeadingPairs>
  <TitlesOfParts>
    <vt:vector size="33" baseType="lpstr">
      <vt:lpstr>Arial</vt:lpstr>
      <vt:lpstr>Calibri</vt:lpstr>
      <vt:lpstr>Calibri Light</vt:lpstr>
      <vt:lpstr>Cambria</vt:lpstr>
      <vt:lpstr>Wingdings</vt:lpstr>
      <vt:lpstr>Thème Office</vt:lpstr>
      <vt:lpstr>1_Thème Office</vt:lpstr>
      <vt:lpstr>Conception personnalisée</vt:lpstr>
      <vt:lpstr>2_Thème Office</vt:lpstr>
      <vt:lpstr>J - 4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axel kirk</dc:creator>
  <cp:lastModifiedBy>ALEXIS MASSON</cp:lastModifiedBy>
  <cp:revision>60</cp:revision>
  <dcterms:created xsi:type="dcterms:W3CDTF">2018-11-19T06:46:29Z</dcterms:created>
  <dcterms:modified xsi:type="dcterms:W3CDTF">2018-12-05T12:53:31Z</dcterms:modified>
</cp:coreProperties>
</file>